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0" r:id="rId5"/>
    <p:sldId id="258" r:id="rId6"/>
    <p:sldId id="261" r:id="rId7"/>
    <p:sldId id="272" r:id="rId8"/>
    <p:sldId id="259" r:id="rId9"/>
    <p:sldId id="273" r:id="rId10"/>
    <p:sldId id="263" r:id="rId11"/>
    <p:sldId id="275" r:id="rId12"/>
    <p:sldId id="264" r:id="rId13"/>
    <p:sldId id="27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77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54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91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86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20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78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3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72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14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93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1C20-9920-4B37-816B-CC3503343B4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1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520256"/>
            <a:ext cx="7917472" cy="1745458"/>
          </a:xfrm>
          <a:solidFill>
            <a:srgbClr val="FF9900"/>
          </a:solidFill>
          <a:scene3d>
            <a:camera prst="perspectiveHeroicExtremeRightFacing"/>
            <a:lightRig rig="soft" dir="t"/>
          </a:scene3d>
          <a:sp3d extrusionH="215900" contourW="12700">
            <a:bevelT w="152400" h="50800" prst="softRound"/>
            <a:bevelB w="114300" prst="hardEdge"/>
            <a:extrusionClr>
              <a:schemeClr val="accent4">
                <a:lumMod val="20000"/>
                <a:lumOff val="80000"/>
              </a:schemeClr>
            </a:extrusionClr>
            <a:contourClr>
              <a:schemeClr val="tx1">
                <a:lumMod val="95000"/>
                <a:lumOff val="5000"/>
              </a:schemeClr>
            </a:contourClr>
          </a:sp3d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Прогресивний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педагог</a:t>
            </a:r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і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чний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досвід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64471">
            <a:off x="4407887" y="4032192"/>
            <a:ext cx="5180527" cy="1310517"/>
          </a:xfrm>
          <a:solidFill>
            <a:srgbClr val="FF0000"/>
          </a:solidFill>
          <a:scene3d>
            <a:camera prst="perspectiveContrastingLeftFacing"/>
            <a:lightRig rig="threePt" dir="t"/>
          </a:scene3d>
          <a:sp3d extrusionH="38100"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ТЕАТРАЛЬНЕ СЕРЕДОВИЩЕ ЯК ПЕДАГОГІЧНИЙ ЧИННИК  ОРГАН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ІЗАЦІЇ ЖИТТЄДІЯЛЬНОСТІ КЛАСУ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Цільові установки </a:t>
            </a:r>
            <a:b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виховної роботи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здійснення особистісно-зорієнтованого та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компетентісно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спрямованого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аксіологічного та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акмеологічного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підходів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культуровідповідність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духовно-моральна орієнтація виховного процесу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 відображають національні цінності суспільства, його культурні основи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lvl="0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діяльнісний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зміст виховання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необхідний для забезпечення гармонійного розвитку учнів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 самовизначення стосовно вибору змісту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методів і засобів виховання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креативність виховного процесу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спрямованого на творчу самореалізацію дітей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посилення творчої ролі продуктивності їхньої діяльності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2608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Практично-орієнтован</a:t>
            </a:r>
            <a:r>
              <a:rPr lang="uk-UA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ий</a:t>
            </a:r>
            <a:r>
              <a:rPr lang="uk-UA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виховний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проект «</a:t>
            </a:r>
            <a:r>
              <a:rPr lang="uk-UA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Мистецька палітра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Даний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проект 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створено на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пріоритетних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напрямках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головних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принципах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виховання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зазначених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Міністерства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освіти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науки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орієнтири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виховання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1-11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класів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загальноосвітніх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навчальних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закладів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розраховано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 проекту 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забезпечення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комфортних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умов </a:t>
            </a:r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розвитку здібностей учнів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реалізація їх природних потенцій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прагнення здатності до духовного зростання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виховання шляхом входження учнів у театральну культуру як засіб пізнання культури взагалі, засіб пізнання соціального досвіду людства, розвиток спілкування інтелектуального і духовного зростання; створення театрального виховного середовища як засобу єдності і наступності всіх ланок виховної системи класу; розвиток відкритого, добровільного та демократичного двоступеневого учнівського самоврядування; творче співробітництво вчителя і учнів, досягнення повного фізичного, духовного та соціального благополуччя особистості вихованця у </a:t>
            </a:r>
            <a:r>
              <a:rPr lang="uk-UA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динамічній системі «людина — колектив – суспільство».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7072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229394" y="165463"/>
          <a:ext cx="5294810" cy="5704114"/>
        </p:xfrm>
        <a:graphic>
          <a:graphicData uri="http://schemas.openxmlformats.org/presentationml/2006/ole">
            <p:oleObj spid="_x0000_s32769" name="Документ" r:id="rId4" imgW="6788361" imgH="860374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02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2742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837509" y="330006"/>
          <a:ext cx="5199016" cy="6384302"/>
        </p:xfrm>
        <a:graphic>
          <a:graphicData uri="http://schemas.openxmlformats.org/presentationml/2006/ole">
            <p:oleObj spid="_x0000_s31746" name="Документ" r:id="rId4" imgW="6959530" imgH="960911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072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Результативність: 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Учень: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Людина з активною життєвою позицією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(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соціальна активність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здатність до самореалізації,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комунікативність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2.Людина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друг (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здатність до співпереживання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готовн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ість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допомогти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уміння зрозуміти іншого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3.Людина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індивідуальність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творчі здібності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мовна культура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,потреба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самоп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знанн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самореалізації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2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b="1" dirty="0" smtClean="0"/>
          </a:p>
          <a:p>
            <a:pPr algn="just"/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театральному середовищі дитина не просто відтворює 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те, що </a:t>
            </a:r>
            <a:r>
              <a:rPr lang="uk-UA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засвоює.Завдяки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своїй унікальності і неповторності, вона розвиває, доповнює знання та навички, вдосконалює їх. Саме в цьому полягає </a:t>
            </a:r>
            <a:r>
              <a:rPr lang="uk-UA" sz="4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 творчої поведінки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яка будується на обов’язковому </a:t>
            </a:r>
            <a:r>
              <a:rPr lang="uk-UA" sz="4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заохочені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різнобічного 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творчого самовиявлення школярів, багатстві вражень, створенні оптимальних особистісних стосунків, котрі є джерелом продуктивної творчої діяльності дитячої спільності. Саме така </a:t>
            </a:r>
            <a:r>
              <a:rPr lang="uk-UA" sz="4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серйозна і захоплююча гра як театр 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якій немає сторонніх і байдужих, стає просто життям класу і школи.</a:t>
            </a: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Вона дає педагогам найбільше можливостей для організації </a:t>
            </a:r>
            <a:r>
              <a:rPr lang="uk-UA" sz="4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свідомого розвитку особистості</a:t>
            </a: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розвитку моральних цінностей кожної дитини, для створення і спрямування діалектичної взаємодії власних цінностей учня і тих які є еталоном для суспільства, держави,нації.</a:t>
            </a:r>
            <a:endParaRPr lang="ru-RU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endParaRPr lang="ru-RU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uk-UA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sz="4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2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Маленькі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дітлахи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граються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ввечері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величезному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 А я стою на самому краю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скелі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над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прірвою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розумієш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І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моє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діло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ловити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дітлахів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щоб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вони не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зірвались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прірву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Розумієш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вони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граються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бачать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куди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біжать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тут я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підбігаю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ловлю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щоб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вони не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зірвалися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От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вся моя робота.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Стерегти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дітей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прірвою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Девід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Джером </a:t>
            </a:r>
            <a:r>
              <a:rPr lang="ru-RU" sz="1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Селінджер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1" name="Picture 1" descr="C:\Users\Таня\Desktop\Dy-MW967Jp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927" y="1886584"/>
            <a:ext cx="652160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2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444" y="391252"/>
            <a:ext cx="7472161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ібаба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Тетяна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Таня\Desktop\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7" y="1825625"/>
            <a:ext cx="3039292" cy="43513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75315" y="1802674"/>
            <a:ext cx="3918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класний керівник 11 класу</a:t>
            </a:r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1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вчитель</a:t>
            </a:r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англ</a:t>
            </a:r>
            <a:r>
              <a:rPr lang="uk-UA" sz="1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ійської</a:t>
            </a:r>
            <a:r>
              <a:rPr lang="uk-UA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мови </a:t>
            </a:r>
          </a:p>
          <a:p>
            <a:r>
              <a:rPr lang="uk-UA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Куп</a:t>
            </a:r>
            <a:r>
              <a:rPr lang="en-US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1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янської</a:t>
            </a:r>
            <a:r>
              <a:rPr lang="uk-UA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загальноосвітньої</a:t>
            </a:r>
          </a:p>
          <a:p>
            <a:r>
              <a:rPr lang="uk-UA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школи </a:t>
            </a:r>
            <a:r>
              <a:rPr lang="en-US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I-III </a:t>
            </a:r>
            <a:r>
              <a:rPr lang="uk-UA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ступенів </a:t>
            </a:r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№4</a:t>
            </a:r>
          </a:p>
          <a:p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імені Героя Радянського Союзу М.Ф. </a:t>
            </a:r>
            <a:r>
              <a:rPr lang="uk-UA" sz="1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Хімушина</a:t>
            </a:r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r>
              <a:rPr lang="uk-UA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вчитель вищої категорії</a:t>
            </a:r>
            <a:endParaRPr lang="ru-RU" sz="1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5442" y="3143794"/>
            <a:ext cx="372726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Життєве кредо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Доводиться бігти з усіх ніг лише для того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щоб залишитися на тому самому місці. Якщо хочеш потрапити в інше місце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отрібно</a:t>
            </a:r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бігти вдвічі швидше.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8037" y="4998720"/>
            <a:ext cx="3657600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Педагогічне кредо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міння</a:t>
            </a:r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знаходити обдарованих та здібних дітей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талант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вміння їх вирощувати – мистецтво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Але </a:t>
            </a:r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найважливішим є любов до дитини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3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84213" y="115888"/>
            <a:ext cx="7829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2540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25552" y="1103933"/>
            <a:ext cx="18473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2" y="2159726"/>
            <a:ext cx="76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83771"/>
            <a:ext cx="928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 над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якою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працюю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578" y="1924595"/>
            <a:ext cx="6392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Розвиток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творчих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здібностей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умова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формування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талановитої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особистості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підготовка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її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творчої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діяльності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нових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соціальних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культурних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умовах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 досвіду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виховання молодої людини -  креативної особистості, з творчим потенціалом, високоморальними цінностями, гуманістичними та демократичними поглядами, багатою духовністю, яка володіє навичками самовдосконалення, самокритичності, відкритого спілкування, здатна вести інтелектуально – духовний діалог, має активну життєву позицію, самодостатня і самобутня, готова до самореалізації у сучасному житті.</a:t>
            </a:r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72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Основна</a:t>
            </a:r>
            <a:b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ідея досвіду: </a:t>
            </a: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особистісне зростання кожного вихованця;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духовний та інтелектуальний розвиток учнів;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засвоєння морально-етичних заповідей 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удосконалення пізнавальних, організаторських та творчих умінь і навичок учня;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реалізація творчих здібностей вихованців;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досягнення успіху у справі;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професійна визначеність кожного випускника</a:t>
            </a:r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2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84213" y="115888"/>
            <a:ext cx="7829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2540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13509"/>
            <a:ext cx="5704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</a:t>
            </a:r>
            <a:r>
              <a:rPr lang="uk-UA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ість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43" y="1950720"/>
            <a:ext cx="69668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Одним із стратегічних завдань реформування освіти в Україні згідно з державною національною програмою «Освіта» є формування освіченої, творчої особистості, становлення її фізичного і морального здоров’я. Випускник навчального закладу повинен бути не тільки підготовленим до дорослого життя. Майбутній фахівець має отримати певну «культурну» підготовку, сформувавши себе згідно з законами світової культури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Необмежені можливості на виховання молоді має театральне середовище, яке всебічно впливає  на дитину, формує її ціннісну сферу. В такому контексті актуалізується значущість педагогічного досвіду.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Принципи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uk-UA" sz="9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оботи</a:t>
            </a:r>
            <a:r>
              <a:rPr lang="uk-UA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колективом </a:t>
            </a:r>
            <a:r>
              <a:rPr lang="uk-UA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єдність загальнолюдських і національних цінностей як зміст виховання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виховання як діалог культур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системність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послідовність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цілеспрямованість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єдність самостійності і самодіяльності учнів і класного керівника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6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єктно</a:t>
            </a:r>
            <a:r>
              <a:rPr lang="en-US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6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єктний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характер взаємин учителя і учнів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єдність дій школи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сім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 та громадськості у вихованні учнів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uk-UA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принципи</a:t>
            </a:r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 стосуються виховання кожної окремої особистості :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індивідуальний підхід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врахування процесів саморозвитку та самореалізації дитини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єдність поваги та вимогливості до особистості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єдність прав і </a:t>
            </a:r>
            <a:r>
              <a:rPr lang="uk-UA" sz="6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обов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6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язків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учнів перед собою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батьками школою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суспільством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єдність свободи і відповідальності особистості у виховному процесі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свобода вибору і відповідальності</a:t>
            </a: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 на власну думку</a:t>
            </a: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6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2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84213" y="115888"/>
            <a:ext cx="7829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2540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55" y="693869"/>
            <a:ext cx="140074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 та методи роботи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marL="342900" indent="-342900">
              <a:buAutoNum type="arabicPeriod"/>
            </a:pPr>
            <a:endParaRPr lang="ru-RU" sz="5400" dirty="0" smtClean="0"/>
          </a:p>
          <a:p>
            <a:pPr marL="342900" indent="-342900"/>
            <a:endParaRPr lang="ru-RU" dirty="0" smtClean="0"/>
          </a:p>
          <a:p>
            <a:pPr marL="342900" indent="-342900"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1.Художньо-масо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Актор-шоу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естетичний тур гри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Лідер»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marL="342900" indent="-342900"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онкурс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Золотий голос класу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спектаклі класного театру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2.Д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яльн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сно-практичн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художня майстерня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just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виготовлення театральних костюмів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книжкова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3.Д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іалогічні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бесіда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між рольове спілкування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Індивідуальні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доручення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творчі звіти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індивідуальна робота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5.Наочн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тематич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 стенди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книжкові виставки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виставки дитячої творчості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екскурсії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pPr algn="just"/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1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2.6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978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</vt:lpstr>
      <vt:lpstr>Прогресивний педагогічний досвід</vt:lpstr>
      <vt:lpstr>Маленькі дітлахи граються ввечері на величезному полі в житі . А я стою на самому краю скелі, над прірвою, розумієш? І моє діло – ловити дітлахів, щоб вони не зірвались в прірву. Розумієш, вони граються і не бачать, куди біжать, а тут я підбігаю й ловлю їх, щоб вони не зірвалися. От і вся моя робота. Стерегти дітей над прірвою в житті.                                                                                          Девід Джером Селінджер </vt:lpstr>
      <vt:lpstr>Кулібаба Тетяна </vt:lpstr>
      <vt:lpstr>Слайд 4</vt:lpstr>
      <vt:lpstr>Мета досвіду:</vt:lpstr>
      <vt:lpstr>Основна  ідея досвіду:  </vt:lpstr>
      <vt:lpstr>Слайд 7</vt:lpstr>
      <vt:lpstr>Принципи:</vt:lpstr>
      <vt:lpstr>Слайд 9</vt:lpstr>
      <vt:lpstr>Цільові установки  виховної роботи:</vt:lpstr>
      <vt:lpstr> Практично-орієнтований виховний проект «Мистецька палітра» </vt:lpstr>
      <vt:lpstr>Слайд 12</vt:lpstr>
      <vt:lpstr>Слайд 13</vt:lpstr>
      <vt:lpstr> Результативність:  </vt:lpstr>
      <vt:lpstr>Висновки: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28</cp:revision>
  <dcterms:created xsi:type="dcterms:W3CDTF">2015-09-22T18:50:50Z</dcterms:created>
  <dcterms:modified xsi:type="dcterms:W3CDTF">2015-10-24T23:36:56Z</dcterms:modified>
</cp:coreProperties>
</file>