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59" r:id="rId4"/>
    <p:sldId id="257" r:id="rId5"/>
    <p:sldId id="271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5" r:id="rId17"/>
    <p:sldId id="261" r:id="rId18"/>
    <p:sldId id="260" r:id="rId19"/>
    <p:sldId id="330" r:id="rId20"/>
    <p:sldId id="272" r:id="rId21"/>
    <p:sldId id="273" r:id="rId22"/>
    <p:sldId id="270" r:id="rId23"/>
    <p:sldId id="274" r:id="rId24"/>
    <p:sldId id="275" r:id="rId25"/>
    <p:sldId id="276" r:id="rId26"/>
    <p:sldId id="277" r:id="rId27"/>
    <p:sldId id="278" r:id="rId28"/>
    <p:sldId id="329" r:id="rId29"/>
    <p:sldId id="279" r:id="rId30"/>
    <p:sldId id="308" r:id="rId31"/>
    <p:sldId id="310" r:id="rId32"/>
    <p:sldId id="319" r:id="rId33"/>
    <p:sldId id="316" r:id="rId34"/>
    <p:sldId id="315" r:id="rId35"/>
    <p:sldId id="312" r:id="rId36"/>
    <p:sldId id="314" r:id="rId37"/>
    <p:sldId id="320" r:id="rId38"/>
    <p:sldId id="326" r:id="rId39"/>
    <p:sldId id="325" r:id="rId40"/>
    <p:sldId id="324" r:id="rId41"/>
    <p:sldId id="323" r:id="rId42"/>
    <p:sldId id="322" r:id="rId43"/>
    <p:sldId id="321" r:id="rId44"/>
    <p:sldId id="328" r:id="rId45"/>
    <p:sldId id="280" r:id="rId46"/>
    <p:sldId id="332" r:id="rId47"/>
    <p:sldId id="281" r:id="rId48"/>
    <p:sldId id="301" r:id="rId49"/>
    <p:sldId id="282" r:id="rId50"/>
    <p:sldId id="302" r:id="rId51"/>
    <p:sldId id="304" r:id="rId52"/>
    <p:sldId id="331" r:id="rId53"/>
    <p:sldId id="268" r:id="rId54"/>
    <p:sldId id="269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C09"/>
    <a:srgbClr val="F28F44"/>
    <a:srgbClr val="990000"/>
    <a:srgbClr val="F2F494"/>
    <a:srgbClr val="A3F9FB"/>
    <a:srgbClr val="E9ED49"/>
    <a:srgbClr val="FBA3DE"/>
    <a:srgbClr val="BBE0E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8A891-9AE3-49D7-A904-7BA75BAD91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E117-674E-4BEC-AB9C-06B7000D54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26B90-4A46-4A18-B1C0-8352D5869F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9CCE-B72A-4EDD-B80D-1C2A65C06A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0326-D7F3-41EF-9937-DCDE53E42A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6CE48-9292-4B4F-9C65-968E9D124D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DAA3-BE7A-471D-8568-96B9C6F0A5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1FB1-AC1D-4B99-AA9D-4638691988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74D5-8AB1-488F-AF06-B9E099B18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D30A6-3628-4DAA-92F1-AD4E79EDC0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ABD5-7183-46F3-A03E-D0840F84C8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CF91-4528-43B6-B8F0-817B87EB2E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9999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8AD250-8597-4295-8F92-3C2AE32132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47.gif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gif"/><Relationship Id="rId11" Type="http://schemas.openxmlformats.org/officeDocument/2006/relationships/image" Target="../media/image35.gif"/><Relationship Id="rId5" Type="http://schemas.openxmlformats.org/officeDocument/2006/relationships/image" Target="../media/image49.gif"/><Relationship Id="rId10" Type="http://schemas.openxmlformats.org/officeDocument/2006/relationships/image" Target="../media/image29.gif"/><Relationship Id="rId4" Type="http://schemas.openxmlformats.org/officeDocument/2006/relationships/image" Target="../media/image48.gif"/><Relationship Id="rId9" Type="http://schemas.openxmlformats.org/officeDocument/2006/relationships/image" Target="../media/image4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/>
          <a:lstStyle/>
          <a:p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Weather. Clothes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age.jpeg"/>
          <p:cNvPicPr>
            <a:picLocks noChangeAspect="1"/>
          </p:cNvPicPr>
          <p:nvPr/>
        </p:nvPicPr>
        <p:blipFill>
          <a:blip r:embed="rId2" cstate="print"/>
          <a:srcRect t="15278"/>
          <a:stretch>
            <a:fillRect/>
          </a:stretch>
        </p:blipFill>
        <p:spPr>
          <a:xfrm>
            <a:off x="3071802" y="2143116"/>
            <a:ext cx="3058093" cy="24003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6" descr="col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28604"/>
            <a:ext cx="4043378" cy="439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286388"/>
            <a:ext cx="86090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ap ITC" pitchFamily="82" charset="0"/>
              </a:rPr>
              <a:t>It’s freezing cold</a:t>
            </a:r>
            <a:endParaRPr lang="fr-FR" sz="6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C:\Users\Utilisateur\AppData\Local\Microsoft\Windows\Temporary Internet Files\Content.IE5\BRPHJLLS\MC9002393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00042"/>
            <a:ext cx="457677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14612" y="5572140"/>
            <a:ext cx="38836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It’s hot</a:t>
            </a:r>
            <a:endParaRPr lang="fr-FR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5" descr="fro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571480"/>
            <a:ext cx="5576903" cy="4762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5429264"/>
            <a:ext cx="54392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It’s frosty</a:t>
            </a:r>
            <a:endParaRPr lang="fr-FR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5" descr="nature13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42918"/>
            <a:ext cx="40084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5" descr="nature13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71480"/>
            <a:ext cx="40084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5357826"/>
            <a:ext cx="57317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It’s raining</a:t>
            </a:r>
            <a:endParaRPr lang="fr-FR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7" descr="C:\Users\Utilisateur\AppData\Local\Microsoft\Windows\Temporary Internet Files\Content.IE5\WQ03Z85L\MC9003002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93475">
            <a:off x="3681413" y="3175"/>
            <a:ext cx="33750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Users\Utilisateur\AppData\Local\Microsoft\Windows\Temporary Internet Files\Content.IE5\WQ03Z85L\MC9003002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93475">
            <a:off x="1827998" y="740581"/>
            <a:ext cx="33750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Utilisateur\AppData\Local\Microsoft\Windows\Temporary Internet Files\Content.IE5\WQ03Z85L\MC9003002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93475">
            <a:off x="4042576" y="1883590"/>
            <a:ext cx="33750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Utilisateur\AppData\Local\Microsoft\Windows\Temporary Internet Files\Content.IE5\WQ03Z85L\MC9003002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93475">
            <a:off x="1613683" y="2669408"/>
            <a:ext cx="33750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Utilisateur\AppData\Local\Microsoft\Windows\Temporary Internet Files\Content.IE5\WQ03Z85L\MC9003002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93475">
            <a:off x="5185584" y="2597969"/>
            <a:ext cx="33750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728" y="5572140"/>
            <a:ext cx="61558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It’s snowing</a:t>
            </a:r>
            <a:endParaRPr lang="fr-FR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9" name="Picture 4" descr="C:\Users\Utilisateur\AppData\Local\Microsoft\Windows\Temporary Internet Files\Content.IE5\USQFLY1I\MC9002394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636068"/>
            <a:ext cx="2728938" cy="28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4" descr="wind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642918"/>
            <a:ext cx="3303270" cy="4925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4" y="5500702"/>
            <a:ext cx="51557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It’s windy</a:t>
            </a:r>
            <a:endParaRPr lang="fr-FR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28" y="0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990000"/>
                </a:solidFill>
              </a:rPr>
              <a:t>It’s ... today.</a:t>
            </a:r>
            <a:endParaRPr lang="ru-RU" sz="4400" dirty="0"/>
          </a:p>
        </p:txBody>
      </p:sp>
      <p:pic>
        <p:nvPicPr>
          <p:cNvPr id="4" name="Picture 2" descr="C:\Documents and Settings\Admin\Рабочий стол\женины документы\пог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26352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7787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2"/>
                </a:solidFill>
              </a:rPr>
              <a:t>What weather do you like/dislike ?</a:t>
            </a:r>
            <a:endParaRPr lang="ru-RU" sz="4000" b="1" dirty="0" smtClean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990000"/>
                </a:solidFill>
              </a:rPr>
              <a:t>I like when the weather is…</a:t>
            </a:r>
            <a:endParaRPr lang="ru-RU" sz="2800" b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(cold,  sunny, warm, cool, hot, frosty, snowy, rainy, stormy, foggy, wet, windy, cloudy)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990000"/>
                </a:solidFill>
              </a:rPr>
              <a:t>I dislike the weather with…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(a lot of snow, a lot of sunshine, a cold wind, a thick fog, thunder and lightning, a heavy shower)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pic>
        <p:nvPicPr>
          <p:cNvPr id="7174" name="Picture 6" descr="NA0168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836613"/>
            <a:ext cx="19446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NA0168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213100"/>
            <a:ext cx="1800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147050" cy="19304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There is no bad weather – there are bad clothes.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7" descr="blind dog_thumb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252888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115852959_4acd1791b4_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929198"/>
            <a:ext cx="276701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DSC_4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628775"/>
            <a:ext cx="23590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DEE9B15171CAD473B3B3794478D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1" y="4929198"/>
            <a:ext cx="2286016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square_200_dog-clothes-bad-weath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1844675"/>
            <a:ext cx="25923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26605-clothes-lin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968055">
            <a:off x="-510828" y="2539529"/>
            <a:ext cx="2114550" cy="952500"/>
          </a:xfrm>
          <a:prstGeom prst="rect">
            <a:avLst/>
          </a:prstGeom>
        </p:spPr>
      </p:pic>
      <p:pic>
        <p:nvPicPr>
          <p:cNvPr id="4" name="Рисунок 3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7559">
            <a:off x="4027699" y="2596582"/>
            <a:ext cx="1785950" cy="2949328"/>
          </a:xfrm>
          <a:prstGeom prst="rect">
            <a:avLst/>
          </a:prstGeom>
        </p:spPr>
      </p:pic>
      <p:pic>
        <p:nvPicPr>
          <p:cNvPr id="5" name="Рисунок 4" descr="34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2285992"/>
            <a:ext cx="847725" cy="2928958"/>
          </a:xfrm>
          <a:prstGeom prst="rect">
            <a:avLst/>
          </a:prstGeom>
        </p:spPr>
      </p:pic>
      <p:pic>
        <p:nvPicPr>
          <p:cNvPr id="6" name="Рисунок 5" descr="2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357430"/>
            <a:ext cx="1771650" cy="1857388"/>
          </a:xfrm>
          <a:prstGeom prst="rect">
            <a:avLst/>
          </a:prstGeom>
        </p:spPr>
      </p:pic>
      <p:pic>
        <p:nvPicPr>
          <p:cNvPr id="7" name="Рисунок 6" descr="2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2285992"/>
            <a:ext cx="904875" cy="1600200"/>
          </a:xfrm>
          <a:prstGeom prst="rect">
            <a:avLst/>
          </a:prstGeom>
        </p:spPr>
      </p:pic>
      <p:pic>
        <p:nvPicPr>
          <p:cNvPr id="8" name="Рисунок 7" descr="3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2500306"/>
            <a:ext cx="1347789" cy="2571768"/>
          </a:xfrm>
          <a:prstGeom prst="rect">
            <a:avLst/>
          </a:prstGeom>
        </p:spPr>
      </p:pic>
      <p:pic>
        <p:nvPicPr>
          <p:cNvPr id="9" name="Рисунок 8" descr="83806257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9586" y="2143116"/>
            <a:ext cx="1214414" cy="2500330"/>
          </a:xfrm>
          <a:prstGeom prst="rect">
            <a:avLst/>
          </a:prstGeom>
        </p:spPr>
      </p:pic>
      <p:pic>
        <p:nvPicPr>
          <p:cNvPr id="10" name="Рисунок 9" descr="6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00166" y="1928802"/>
            <a:ext cx="1390650" cy="9810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857651"/>
          </a:xfrm>
        </p:spPr>
        <p:txBody>
          <a:bodyPr>
            <a:noAutofit/>
          </a:bodyPr>
          <a:lstStyle/>
          <a:p>
            <a:r>
              <a:rPr lang="uk-UA" sz="2000" b="1" u="sng" dirty="0" smtClean="0"/>
              <a:t>Тема </a:t>
            </a:r>
            <a:r>
              <a:rPr lang="uk-UA" sz="2000" b="1" dirty="0" smtClean="0"/>
              <a:t>	Погода. Одяг.</a:t>
            </a:r>
            <a:endParaRPr lang="ru-RU" sz="2000" b="1" dirty="0" smtClean="0"/>
          </a:p>
          <a:p>
            <a:r>
              <a:rPr lang="uk-UA" sz="2000" b="1" u="sng" dirty="0" smtClean="0"/>
              <a:t>Тип уроку</a:t>
            </a:r>
            <a:r>
              <a:rPr lang="uk-UA" sz="2000" b="1" dirty="0" smtClean="0"/>
              <a:t>: комбінований </a:t>
            </a:r>
            <a:r>
              <a:rPr lang="ru-RU" sz="2000" b="1" dirty="0" smtClean="0"/>
              <a:t>(урок засвоєння нових знань та формування вмінь та навичок)</a:t>
            </a:r>
          </a:p>
          <a:p>
            <a:pPr>
              <a:buNone/>
            </a:pPr>
            <a:r>
              <a:rPr lang="uk-UA" sz="2000" b="1" u="sng" dirty="0" smtClean="0"/>
              <a:t>Цілі:</a:t>
            </a:r>
            <a:endParaRPr lang="ru-RU" sz="2000" b="1" u="sng" dirty="0" smtClean="0"/>
          </a:p>
          <a:p>
            <a:r>
              <a:rPr lang="uk-UA" sz="2000" b="1" u="sng" dirty="0" smtClean="0"/>
              <a:t>Практична:</a:t>
            </a:r>
            <a:r>
              <a:rPr lang="uk-UA" sz="2000" b="1" dirty="0" smtClean="0"/>
              <a:t> Навчити учнів лексиці з теми, тренувати вживання вивченої лексики в усному мовленні та на письмі; </a:t>
            </a:r>
            <a:endParaRPr lang="ru-RU" sz="2000" b="1" dirty="0" smtClean="0"/>
          </a:p>
          <a:p>
            <a:r>
              <a:rPr lang="uk-UA" sz="2000" b="1" u="sng" dirty="0" smtClean="0"/>
              <a:t>Розвиваюча:</a:t>
            </a:r>
            <a:r>
              <a:rPr lang="uk-UA" sz="2000" b="1" dirty="0" smtClean="0"/>
              <a:t> розвивати навички читання, письма, аудіювання та говоріння, розвивати мовну здогадку та мовленнєву реакцію, увагу, пам’ять, логічне та творче мислення учнів; </a:t>
            </a:r>
            <a:endParaRPr lang="ru-RU" sz="2000" b="1" dirty="0" smtClean="0"/>
          </a:p>
          <a:p>
            <a:r>
              <a:rPr lang="uk-UA" sz="2000" b="1" u="sng" dirty="0" smtClean="0"/>
              <a:t>Виховна:</a:t>
            </a:r>
            <a:r>
              <a:rPr lang="uk-UA" sz="2000" b="1" dirty="0" smtClean="0"/>
              <a:t> виховувати ввічливість та культуру поведінки , естетичний смак; </a:t>
            </a:r>
            <a:endParaRPr lang="ru-RU" sz="2000" b="1" dirty="0" smtClean="0"/>
          </a:p>
          <a:p>
            <a:r>
              <a:rPr lang="uk-UA" sz="2000" b="1" u="sng" dirty="0" smtClean="0"/>
              <a:t>Освітня:</a:t>
            </a:r>
            <a:r>
              <a:rPr lang="uk-UA" sz="2000" b="1" dirty="0" smtClean="0"/>
              <a:t> розширити словниковий запас учнів, поглибити знання учнів з теми, підвищити мотивацію вивчення англійської мови; </a:t>
            </a:r>
            <a:endParaRPr lang="ru-RU" sz="2000" b="1" dirty="0" smtClean="0"/>
          </a:p>
          <a:p>
            <a:r>
              <a:rPr lang="uk-UA" sz="2000" b="1" u="sng" dirty="0" smtClean="0"/>
              <a:t>Обладнання:</a:t>
            </a:r>
            <a:r>
              <a:rPr lang="uk-UA" sz="2000" b="1" dirty="0" smtClean="0"/>
              <a:t> підручники, зошити, мультимедійна презентація, малюнки, роздаткові матеріали, аудіо та відеоматеріали.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78605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rown belt with buck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7338"/>
            <a:ext cx="3009900" cy="2779712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786314" y="500042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7200" b="1" dirty="0" smtClean="0">
                <a:solidFill>
                  <a:srgbClr val="C00000"/>
                </a:solidFill>
              </a:rPr>
              <a:t>a belt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357430"/>
            <a:ext cx="2357454" cy="238125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5580063" y="274638"/>
            <a:ext cx="3106737" cy="1138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8"/>
              </a:avLst>
            </a:prstTxWarp>
          </a:bodyPr>
          <a:lstStyle/>
          <a:p>
            <a:pPr algn="ctr"/>
            <a:endParaRPr lang="ru-RU" sz="6600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pic>
        <p:nvPicPr>
          <p:cNvPr id="6" name="Рисунок 5" descr="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000108"/>
            <a:ext cx="2428892" cy="407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4942" y="428604"/>
            <a:ext cx="2634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smtClean="0">
                <a:solidFill>
                  <a:srgbClr val="C00000"/>
                </a:solidFill>
              </a:rPr>
              <a:t>a suit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285992"/>
            <a:ext cx="2357446" cy="267177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ru-RU" sz="4000" b="1" dirty="0" smtClean="0">
              <a:solidFill>
                <a:srgbClr val="990000"/>
              </a:solidFill>
            </a:endParaRP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3714744" y="981075"/>
            <a:ext cx="481806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3300"/>
                </a:solidFill>
              </a:rPr>
              <a:t> a cardigan</a:t>
            </a:r>
            <a:endParaRPr lang="ru-RU" sz="6600" b="1" dirty="0">
              <a:solidFill>
                <a:srgbClr val="FF3300"/>
              </a:solidFill>
            </a:endParaRPr>
          </a:p>
        </p:txBody>
      </p:sp>
      <p:pic>
        <p:nvPicPr>
          <p:cNvPr id="6" name="Рисунок 5" descr="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85794"/>
            <a:ext cx="3571900" cy="3714776"/>
          </a:xfrm>
          <a:prstGeom prst="rect">
            <a:avLst/>
          </a:prstGeom>
        </p:spPr>
      </p:pic>
      <p:pic>
        <p:nvPicPr>
          <p:cNvPr id="7" name="Рисунок 6" descr="ice-cream-bar-cotton-jersey-cardig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071810"/>
            <a:ext cx="3363523" cy="269081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74638"/>
            <a:ext cx="6275387" cy="1143000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3300"/>
                </a:solidFill>
              </a:rPr>
              <a:t> a fur coat</a:t>
            </a:r>
            <a:r>
              <a:rPr lang="en-US" sz="4000" dirty="0" smtClean="0"/>
              <a:t> </a:t>
            </a:r>
            <a:endParaRPr lang="ru-RU" sz="4000" dirty="0" smtClean="0"/>
          </a:p>
        </p:txBody>
      </p:sp>
      <p:pic>
        <p:nvPicPr>
          <p:cNvPr id="14339" name="Picture 4" descr="woman_in_fur_coat_CoolClips_peop3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766170"/>
            <a:ext cx="2741608" cy="367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ur-co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14488"/>
            <a:ext cx="2455396" cy="316907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3300"/>
                </a:solidFill>
              </a:rPr>
              <a:t> a waistcoat</a:t>
            </a:r>
            <a:endParaRPr lang="ru-RU" sz="6600" b="1" dirty="0" smtClean="0">
              <a:solidFill>
                <a:srgbClr val="FF3300"/>
              </a:solidFill>
            </a:endParaRPr>
          </a:p>
        </p:txBody>
      </p:sp>
      <p:pic>
        <p:nvPicPr>
          <p:cNvPr id="6" name="Рисунок 5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643050"/>
            <a:ext cx="2071702" cy="2779314"/>
          </a:xfrm>
          <a:prstGeom prst="rect">
            <a:avLst/>
          </a:prstGeom>
        </p:spPr>
      </p:pic>
      <p:pic>
        <p:nvPicPr>
          <p:cNvPr id="7" name="Рисунок 6" descr="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286124"/>
            <a:ext cx="1643074" cy="1957390"/>
          </a:xfrm>
          <a:prstGeom prst="rect">
            <a:avLst/>
          </a:prstGeom>
        </p:spPr>
      </p:pic>
      <p:pic>
        <p:nvPicPr>
          <p:cNvPr id="8" name="Рисунок 7" descr="4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214554"/>
            <a:ext cx="2157419" cy="288608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84662" y="260350"/>
            <a:ext cx="450217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3300"/>
                </a:solidFill>
              </a:rPr>
              <a:t>a tracksuit</a:t>
            </a:r>
            <a:endParaRPr lang="ru-RU" sz="6600" b="1" dirty="0">
              <a:solidFill>
                <a:srgbClr val="FF3300"/>
              </a:solidFill>
            </a:endParaRPr>
          </a:p>
        </p:txBody>
      </p:sp>
      <p:pic>
        <p:nvPicPr>
          <p:cNvPr id="16387" name="Picture 5" descr="3828_picture_of_a_sweating_tired_woman_in_a_sweats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428868"/>
            <a:ext cx="2590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214422"/>
            <a:ext cx="2571768" cy="425746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5559425" y="190500"/>
            <a:ext cx="211628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3300"/>
                </a:solidFill>
              </a:rPr>
              <a:t> a tie</a:t>
            </a:r>
            <a:endParaRPr lang="ru-RU" sz="6600" b="1" dirty="0">
              <a:solidFill>
                <a:srgbClr val="FF3300"/>
              </a:solidFill>
            </a:endParaRPr>
          </a:p>
        </p:txBody>
      </p:sp>
      <p:pic>
        <p:nvPicPr>
          <p:cNvPr id="17411" name="Picture 6" descr="Bear_in_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781300"/>
            <a:ext cx="3095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642918"/>
            <a:ext cx="2500330" cy="378621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200650" y="333375"/>
            <a:ext cx="32607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3300"/>
                </a:solidFill>
              </a:rPr>
              <a:t>trainers</a:t>
            </a:r>
            <a:endParaRPr lang="ru-RU" sz="6600" b="1" dirty="0">
              <a:solidFill>
                <a:srgbClr val="FF3300"/>
              </a:solidFill>
            </a:endParaRPr>
          </a:p>
        </p:txBody>
      </p:sp>
      <p:pic>
        <p:nvPicPr>
          <p:cNvPr id="5" name="Рисунок 4" descr="4м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3257528" cy="2114556"/>
          </a:xfrm>
          <a:prstGeom prst="rect">
            <a:avLst/>
          </a:prstGeom>
        </p:spPr>
      </p:pic>
      <p:pic>
        <p:nvPicPr>
          <p:cNvPr id="6" name="Рисунок 5" descr="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928934"/>
            <a:ext cx="3757624" cy="250033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6726602-clothes-line-with-pe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572008"/>
            <a:ext cx="4500594" cy="928694"/>
          </a:xfrm>
          <a:prstGeom prst="rect">
            <a:avLst/>
          </a:prstGeom>
        </p:spPr>
      </p:pic>
      <p:pic>
        <p:nvPicPr>
          <p:cNvPr id="32" name="Рисунок 31" descr="6726602-clothes-line-with-pe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16" y="1928802"/>
            <a:ext cx="4857784" cy="881064"/>
          </a:xfrm>
          <a:prstGeom prst="rect">
            <a:avLst/>
          </a:prstGeom>
        </p:spPr>
      </p:pic>
      <p:pic>
        <p:nvPicPr>
          <p:cNvPr id="31" name="Рисунок 30" descr="6726602-clothes-line-with-pe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0"/>
            <a:ext cx="4786346" cy="6667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25"/>
            <a:ext cx="3008313" cy="5286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i="1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Arial Black" pitchFamily="34" charset="0"/>
              </a:rPr>
              <a:t>a)     </a:t>
            </a:r>
            <a:r>
              <a:rPr lang="en-US" sz="2400" b="1" i="1" dirty="0" smtClean="0">
                <a:latin typeface="Arial Black" pitchFamily="34" charset="0"/>
              </a:rPr>
              <a:t> a tie</a:t>
            </a:r>
            <a:endParaRPr lang="en-US" sz="2400" b="1" dirty="0" smtClean="0"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Arial Black" pitchFamily="34" charset="0"/>
              </a:rPr>
              <a:t>b)     </a:t>
            </a:r>
            <a:r>
              <a:rPr lang="en-US" sz="2400" b="1" i="1" dirty="0" smtClean="0">
                <a:latin typeface="Arial Black" pitchFamily="34" charset="0"/>
              </a:rPr>
              <a:t>trainers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Arial Black" pitchFamily="34" charset="0"/>
              </a:rPr>
              <a:t>c)   a </a:t>
            </a:r>
            <a:r>
              <a:rPr lang="en-US" sz="2400" b="1" i="1" dirty="0" smtClean="0">
                <a:latin typeface="Arial Black" pitchFamily="34" charset="0"/>
              </a:rPr>
              <a:t>tracksuit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Arial Black" pitchFamily="34" charset="0"/>
              </a:rPr>
              <a:t>d)     </a:t>
            </a:r>
            <a:r>
              <a:rPr lang="en-US" sz="2400" b="1" i="1" dirty="0" smtClean="0">
                <a:latin typeface="Arial Black" pitchFamily="34" charset="0"/>
              </a:rPr>
              <a:t>a suit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Arial Black" pitchFamily="34" charset="0"/>
              </a:rPr>
              <a:t>e)     </a:t>
            </a:r>
            <a:r>
              <a:rPr lang="en-US" sz="2400" b="1" i="1" dirty="0" smtClean="0">
                <a:latin typeface="Arial Black" pitchFamily="34" charset="0"/>
              </a:rPr>
              <a:t>a fur coat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Arial Black" pitchFamily="34" charset="0"/>
              </a:rPr>
              <a:t>f)      </a:t>
            </a:r>
            <a:r>
              <a:rPr lang="en-US" sz="2400" b="1" i="1" dirty="0" smtClean="0">
                <a:latin typeface="Arial Black" pitchFamily="34" charset="0"/>
              </a:rPr>
              <a:t>a belt 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 startAt="7"/>
              <a:defRPr/>
            </a:pPr>
            <a:r>
              <a:rPr lang="en-US" sz="2400" b="1" i="1" dirty="0" smtClean="0">
                <a:latin typeface="Arial Black" pitchFamily="34" charset="0"/>
              </a:rPr>
              <a:t>a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i="1" dirty="0" smtClean="0">
                <a:latin typeface="Arial Black" pitchFamily="34" charset="0"/>
              </a:rPr>
              <a:t>cardigan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AutoNum type="alphaLcParenR" startAt="7"/>
              <a:defRPr/>
            </a:pPr>
            <a:r>
              <a:rPr lang="en-US" sz="2400" b="1" i="1" dirty="0" smtClean="0">
                <a:latin typeface="Arial Black" pitchFamily="34" charset="0"/>
              </a:rPr>
              <a:t> a raincoat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AutoNum type="alphaLcParenR" startAt="7"/>
              <a:defRPr/>
            </a:pPr>
            <a:r>
              <a:rPr lang="en-US" sz="2400" b="1" i="1" dirty="0" smtClean="0">
                <a:latin typeface="Arial Black" pitchFamily="34" charset="0"/>
              </a:rPr>
              <a:t> jeans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AutoNum type="alphaLcParenR" startAt="7"/>
              <a:defRPr/>
            </a:pPr>
            <a:r>
              <a:rPr lang="en-US" sz="2400" b="1" i="1" dirty="0" smtClean="0">
                <a:latin typeface="Arial Black" pitchFamily="34" charset="0"/>
              </a:rPr>
              <a:t> mittens</a:t>
            </a:r>
            <a:endParaRPr lang="en-US" sz="1600" b="1" i="1" dirty="0" smtClean="0">
              <a:latin typeface="Arial Black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4038" name="Picture 6" descr="198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86388"/>
            <a:ext cx="785815" cy="128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4" descr="1978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357826"/>
            <a:ext cx="989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5" descr="1961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286388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AutoShape 22"/>
          <p:cNvSpPr>
            <a:spLocks noChangeArrowheads="1"/>
          </p:cNvSpPr>
          <p:nvPr/>
        </p:nvSpPr>
        <p:spPr bwMode="auto">
          <a:xfrm>
            <a:off x="4000496" y="5357826"/>
            <a:ext cx="714375" cy="642937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ru-RU" dirty="0"/>
          </a:p>
        </p:txBody>
      </p:sp>
      <p:sp>
        <p:nvSpPr>
          <p:cNvPr id="44046" name="AutoShape 24"/>
          <p:cNvSpPr>
            <a:spLocks noChangeArrowheads="1"/>
          </p:cNvSpPr>
          <p:nvPr/>
        </p:nvSpPr>
        <p:spPr bwMode="auto">
          <a:xfrm>
            <a:off x="3786182" y="571480"/>
            <a:ext cx="785812" cy="642937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ru-RU" sz="1400" b="1" dirty="0"/>
          </a:p>
        </p:txBody>
      </p:sp>
      <p:sp>
        <p:nvSpPr>
          <p:cNvPr id="44047" name="AutoShape 25"/>
          <p:cNvSpPr>
            <a:spLocks noChangeArrowheads="1"/>
          </p:cNvSpPr>
          <p:nvPr/>
        </p:nvSpPr>
        <p:spPr bwMode="auto">
          <a:xfrm>
            <a:off x="5500694" y="785794"/>
            <a:ext cx="560387" cy="519113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ru-RU" dirty="0"/>
          </a:p>
        </p:txBody>
      </p:sp>
      <p:sp>
        <p:nvSpPr>
          <p:cNvPr id="44048" name="AutoShape 26"/>
          <p:cNvSpPr>
            <a:spLocks noChangeArrowheads="1"/>
          </p:cNvSpPr>
          <p:nvPr/>
        </p:nvSpPr>
        <p:spPr bwMode="auto">
          <a:xfrm>
            <a:off x="8596313" y="1000108"/>
            <a:ext cx="547687" cy="519112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dirty="0"/>
          </a:p>
        </p:txBody>
      </p:sp>
      <p:sp>
        <p:nvSpPr>
          <p:cNvPr id="44052" name="AutoShape 32"/>
          <p:cNvSpPr>
            <a:spLocks noChangeArrowheads="1"/>
          </p:cNvSpPr>
          <p:nvPr/>
        </p:nvSpPr>
        <p:spPr bwMode="auto">
          <a:xfrm>
            <a:off x="5500694" y="5572140"/>
            <a:ext cx="709612" cy="571500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8</a:t>
            </a:r>
            <a:endParaRPr lang="ru-RU" dirty="0"/>
          </a:p>
        </p:txBody>
      </p:sp>
      <p:sp>
        <p:nvSpPr>
          <p:cNvPr id="44053" name="AutoShape 34"/>
          <p:cNvSpPr>
            <a:spLocks noChangeArrowheads="1"/>
          </p:cNvSpPr>
          <p:nvPr/>
        </p:nvSpPr>
        <p:spPr bwMode="auto">
          <a:xfrm>
            <a:off x="7215206" y="6305550"/>
            <a:ext cx="700088" cy="552450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ru-RU" dirty="0"/>
          </a:p>
        </p:txBody>
      </p:sp>
      <p:sp>
        <p:nvSpPr>
          <p:cNvPr id="44054" name="AutoShape 35"/>
          <p:cNvSpPr>
            <a:spLocks noChangeArrowheads="1"/>
          </p:cNvSpPr>
          <p:nvPr/>
        </p:nvSpPr>
        <p:spPr bwMode="auto">
          <a:xfrm rot="-433814">
            <a:off x="7897930" y="6127840"/>
            <a:ext cx="798513" cy="682625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10</a:t>
            </a:r>
            <a:endParaRPr lang="ru-RU" dirty="0"/>
          </a:p>
        </p:txBody>
      </p:sp>
      <p:pic>
        <p:nvPicPr>
          <p:cNvPr id="25" name="Рисунок 24" descr="4м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428604"/>
            <a:ext cx="1226129" cy="842964"/>
          </a:xfrm>
          <a:prstGeom prst="rect">
            <a:avLst/>
          </a:prstGeom>
        </p:spPr>
      </p:pic>
      <p:pic>
        <p:nvPicPr>
          <p:cNvPr id="26" name="Рисунок 25" descr="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357166"/>
            <a:ext cx="728664" cy="1137427"/>
          </a:xfrm>
          <a:prstGeom prst="rect">
            <a:avLst/>
          </a:prstGeom>
        </p:spPr>
      </p:pic>
      <p:pic>
        <p:nvPicPr>
          <p:cNvPr id="27" name="Рисунок 26" descr="3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6" y="2428868"/>
            <a:ext cx="938371" cy="1443041"/>
          </a:xfrm>
          <a:prstGeom prst="rect">
            <a:avLst/>
          </a:prstGeom>
        </p:spPr>
      </p:pic>
      <p:pic>
        <p:nvPicPr>
          <p:cNvPr id="28" name="Рисунок 27" descr="4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2571744"/>
            <a:ext cx="871540" cy="1190396"/>
          </a:xfrm>
          <a:prstGeom prst="rect">
            <a:avLst/>
          </a:prstGeom>
        </p:spPr>
      </p:pic>
      <p:sp>
        <p:nvSpPr>
          <p:cNvPr id="44049" name="AutoShape 28"/>
          <p:cNvSpPr>
            <a:spLocks noChangeArrowheads="1"/>
          </p:cNvSpPr>
          <p:nvPr/>
        </p:nvSpPr>
        <p:spPr bwMode="auto">
          <a:xfrm>
            <a:off x="4214810" y="2714620"/>
            <a:ext cx="571500" cy="571500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ru-RU" dirty="0"/>
          </a:p>
        </p:txBody>
      </p:sp>
      <p:pic>
        <p:nvPicPr>
          <p:cNvPr id="29" name="Рисунок 28" descr="27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2" y="428604"/>
            <a:ext cx="1243015" cy="962334"/>
          </a:xfrm>
          <a:prstGeom prst="rect">
            <a:avLst/>
          </a:prstGeom>
        </p:spPr>
      </p:pic>
      <p:pic>
        <p:nvPicPr>
          <p:cNvPr id="30" name="Рисунок 29" descr="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9322" y="2714620"/>
            <a:ext cx="1357322" cy="1589656"/>
          </a:xfrm>
          <a:prstGeom prst="rect">
            <a:avLst/>
          </a:prstGeom>
        </p:spPr>
      </p:pic>
      <p:pic>
        <p:nvPicPr>
          <p:cNvPr id="24" name="Рисунок 23" descr="838062579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5357826"/>
            <a:ext cx="738186" cy="1144188"/>
          </a:xfrm>
          <a:prstGeom prst="rect">
            <a:avLst/>
          </a:prstGeom>
        </p:spPr>
      </p:pic>
      <p:sp>
        <p:nvSpPr>
          <p:cNvPr id="44050" name="AutoShape 29"/>
          <p:cNvSpPr>
            <a:spLocks noChangeArrowheads="1"/>
          </p:cNvSpPr>
          <p:nvPr/>
        </p:nvSpPr>
        <p:spPr bwMode="auto">
          <a:xfrm>
            <a:off x="6643702" y="3214686"/>
            <a:ext cx="700087" cy="585788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dirty="0"/>
          </a:p>
        </p:txBody>
      </p:sp>
      <p:sp>
        <p:nvSpPr>
          <p:cNvPr id="44051" name="AutoShape 30"/>
          <p:cNvSpPr>
            <a:spLocks noChangeArrowheads="1"/>
          </p:cNvSpPr>
          <p:nvPr/>
        </p:nvSpPr>
        <p:spPr bwMode="auto">
          <a:xfrm>
            <a:off x="8072462" y="3071810"/>
            <a:ext cx="785818" cy="1000127"/>
          </a:xfrm>
          <a:prstGeom prst="star16">
            <a:avLst>
              <a:gd name="adj" fmla="val 37500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6726605-clothes-line-background"/>
          <p:cNvPicPr>
            <a:picLocks noChangeAspect="1" noChangeArrowheads="1"/>
          </p:cNvPicPr>
          <p:nvPr/>
        </p:nvPicPr>
        <p:blipFill>
          <a:blip r:embed="rId2" cstate="print"/>
          <a:srcRect t="11993"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9"/>
          <p:cNvSpPr>
            <a:spLocks noChangeArrowheads="1" noChangeShapeType="1" noTextEdit="1"/>
          </p:cNvSpPr>
          <p:nvPr/>
        </p:nvSpPr>
        <p:spPr bwMode="auto">
          <a:xfrm rot="5400000">
            <a:off x="-335755" y="3078956"/>
            <a:ext cx="3097212" cy="771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su.t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9460" name="WordArt 10"/>
          <p:cNvSpPr>
            <a:spLocks noChangeArrowheads="1" noChangeShapeType="1" noTextEdit="1"/>
          </p:cNvSpPr>
          <p:nvPr/>
        </p:nvSpPr>
        <p:spPr bwMode="auto">
          <a:xfrm rot="5400000">
            <a:off x="239712" y="3873502"/>
            <a:ext cx="5084763" cy="8842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tr . iners</a:t>
            </a:r>
            <a:endParaRPr lang="ru-RU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9461" name="WordArt 11"/>
          <p:cNvSpPr>
            <a:spLocks noChangeArrowheads="1" noChangeShapeType="1" noTextEdit="1"/>
          </p:cNvSpPr>
          <p:nvPr/>
        </p:nvSpPr>
        <p:spPr bwMode="auto">
          <a:xfrm rot="5400000">
            <a:off x="2110561" y="3818737"/>
            <a:ext cx="5072098" cy="72072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 . rdigan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462" name="WordArt 12"/>
          <p:cNvSpPr>
            <a:spLocks noChangeArrowheads="1" noChangeShapeType="1" noTextEdit="1"/>
          </p:cNvSpPr>
          <p:nvPr/>
        </p:nvSpPr>
        <p:spPr bwMode="auto">
          <a:xfrm rot="5400000">
            <a:off x="5971385" y="3613939"/>
            <a:ext cx="4156093" cy="61756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 . e</a:t>
            </a:r>
            <a:endParaRPr lang="ru-RU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9463" name="WordArt 13"/>
          <p:cNvSpPr>
            <a:spLocks noChangeArrowheads="1" noChangeShapeType="1" noTextEdit="1"/>
          </p:cNvSpPr>
          <p:nvPr/>
        </p:nvSpPr>
        <p:spPr bwMode="auto">
          <a:xfrm rot="5400000">
            <a:off x="4107655" y="3893349"/>
            <a:ext cx="4727593" cy="77312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Wa </a:t>
            </a:r>
            <a:r>
              <a:rPr lang="uk-UA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.</a:t>
            </a:r>
            <a:r>
              <a:rPr lang="en-US" sz="3600" kern="10" dirty="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stco </a:t>
            </a:r>
            <a:r>
              <a:rPr lang="en-US" sz="36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. t</a:t>
            </a:r>
            <a:endParaRPr lang="ru-RU" sz="3600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333399"/>
              </a:solidFill>
              <a:latin typeface="Arial"/>
              <a:cs typeface="Arial"/>
            </a:endParaRPr>
          </a:p>
        </p:txBody>
      </p:sp>
      <p:pic>
        <p:nvPicPr>
          <p:cNvPr id="8" name="Рисунок 7" descr="h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-285776"/>
            <a:ext cx="1500166" cy="114300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rgbClr val="990000"/>
                </a:solidFill>
              </a:rPr>
              <a:t>План уроку</a:t>
            </a:r>
            <a:endParaRPr lang="ru-RU" sz="4000" b="1" dirty="0" smtClean="0">
              <a:solidFill>
                <a:srgbClr val="990000"/>
              </a:solidFill>
            </a:endParaRPr>
          </a:p>
        </p:txBody>
      </p:sp>
      <p:sp>
        <p:nvSpPr>
          <p:cNvPr id="4105" name="Text Box 18"/>
          <p:cNvSpPr txBox="1">
            <a:spLocks noChangeArrowheads="1"/>
          </p:cNvSpPr>
          <p:nvPr/>
        </p:nvSpPr>
        <p:spPr bwMode="auto">
          <a:xfrm>
            <a:off x="1476375" y="616585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autumn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000108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r>
              <a:rPr lang="uk-UA" sz="2400" b="1" dirty="0" smtClean="0"/>
              <a:t>Початок уроку - 5 хв.</a:t>
            </a:r>
          </a:p>
          <a:p>
            <a:r>
              <a:rPr lang="uk-UA" sz="2400" dirty="0" smtClean="0"/>
              <a:t>1.Фонетична розминка</a:t>
            </a:r>
          </a:p>
          <a:p>
            <a:r>
              <a:rPr lang="uk-UA" sz="2400" dirty="0" smtClean="0"/>
              <a:t>2.Мовленнєва розминка</a:t>
            </a:r>
          </a:p>
          <a:p>
            <a:r>
              <a:rPr lang="uk-UA" sz="2400" b="1" dirty="0" smtClean="0"/>
              <a:t>Основна частина уроку</a:t>
            </a:r>
            <a:endParaRPr lang="uk-UA" sz="2400" dirty="0" smtClean="0"/>
          </a:p>
          <a:p>
            <a:pPr marL="342900" indent="-342900">
              <a:buAutoNum type="arabicPeriod"/>
            </a:pPr>
            <a:r>
              <a:rPr lang="uk-UA" sz="2400" dirty="0" smtClean="0"/>
              <a:t>Введення та семантизація лексики;- 5хв.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Лексичні вправи: - </a:t>
            </a:r>
            <a:r>
              <a:rPr lang="en-US" sz="2400" dirty="0" smtClean="0"/>
              <a:t>10</a:t>
            </a:r>
            <a:r>
              <a:rPr lang="uk-UA" sz="2400" dirty="0" smtClean="0"/>
              <a:t> хв.</a:t>
            </a:r>
          </a:p>
          <a:p>
            <a:pPr marL="342900" indent="-342900"/>
            <a:r>
              <a:rPr lang="ru-RU" sz="2400" dirty="0" smtClean="0"/>
              <a:t> </a:t>
            </a:r>
            <a:r>
              <a:rPr lang="uk-UA" sz="2400" dirty="0" smtClean="0"/>
              <a:t>а) </a:t>
            </a:r>
            <a:r>
              <a:rPr lang="ru-RU" sz="2400" dirty="0" smtClean="0"/>
              <a:t>опрацювання графічного образу;</a:t>
            </a:r>
          </a:p>
          <a:p>
            <a:pPr marL="342900" indent="-342900"/>
            <a:r>
              <a:rPr lang="uk-UA" sz="2400" dirty="0" smtClean="0"/>
              <a:t>б) опрацювання значення слова;</a:t>
            </a:r>
          </a:p>
          <a:p>
            <a:pPr marL="342900" indent="-342900"/>
            <a:r>
              <a:rPr lang="uk-UA" sz="2400" dirty="0" smtClean="0"/>
              <a:t>3. Навчання аудіюванню – 5 хв.</a:t>
            </a:r>
          </a:p>
          <a:p>
            <a:pPr marL="342900" indent="-342900"/>
            <a:r>
              <a:rPr lang="uk-UA" sz="2400" dirty="0" smtClean="0"/>
              <a:t>4. Навчання читанню - 6 хв.</a:t>
            </a:r>
          </a:p>
          <a:p>
            <a:pPr marL="342900" indent="-342900"/>
            <a:r>
              <a:rPr lang="uk-UA" sz="2400" dirty="0" smtClean="0"/>
              <a:t>5. Навчання письму - 5 хв.</a:t>
            </a:r>
          </a:p>
          <a:p>
            <a:pPr marL="342900" indent="-342900"/>
            <a:r>
              <a:rPr lang="uk-UA" sz="2400" dirty="0" smtClean="0"/>
              <a:t>6. Навчання говорінню – </a:t>
            </a:r>
            <a:r>
              <a:rPr lang="en-US" sz="2400" dirty="0" smtClean="0"/>
              <a:t>5</a:t>
            </a:r>
            <a:r>
              <a:rPr lang="uk-UA" sz="2400" dirty="0" smtClean="0"/>
              <a:t> хв.</a:t>
            </a:r>
          </a:p>
          <a:p>
            <a:pPr marL="342900" indent="-342900"/>
            <a:r>
              <a:rPr lang="uk-UA" sz="2400" b="1" dirty="0" smtClean="0"/>
              <a:t>Заключна частина уроку. - 3хв.</a:t>
            </a:r>
          </a:p>
          <a:p>
            <a:pPr marL="342900" indent="-342900"/>
            <a:r>
              <a:rPr lang="uk-UA" sz="2400" dirty="0" smtClean="0"/>
              <a:t>Підведення підсумків уроку. Виставлення оцінок.</a:t>
            </a:r>
          </a:p>
          <a:p>
            <a:pPr marL="342900" indent="-342900"/>
            <a:r>
              <a:rPr lang="uk-UA" sz="2400" dirty="0" smtClean="0"/>
              <a:t>Домашнє завдання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10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87011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C00000"/>
                </a:solidFill>
              </a:rPr>
              <a:t>Girls and boys can wear cardigans </a:t>
            </a:r>
            <a:endParaRPr lang="uk-UA" sz="60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uk-UA" sz="60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C00000"/>
                </a:solidFill>
              </a:rPr>
              <a:t>when it is chilly.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078" name="Picture 6" descr="cur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000528" cy="2571760"/>
          </a:xfrm>
          <a:prstGeom prst="rect">
            <a:avLst/>
          </a:prstGeom>
          <a:noFill/>
        </p:spPr>
      </p:pic>
      <p:pic>
        <p:nvPicPr>
          <p:cNvPr id="4" name="Рисунок 3" descr="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5214950"/>
            <a:ext cx="177165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C00000"/>
                </a:solidFill>
              </a:rPr>
              <a:t>Men often wear </a:t>
            </a:r>
            <a:r>
              <a:rPr lang="en-US" sz="6000" dirty="0" smtClean="0"/>
              <a:t>suits .</a:t>
            </a:r>
            <a:endParaRPr lang="en-US" sz="6000" dirty="0"/>
          </a:p>
        </p:txBody>
      </p:sp>
      <p:pic>
        <p:nvPicPr>
          <p:cNvPr id="40963" name="Picture 3" descr="cur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66"/>
            <a:ext cx="2540000" cy="2540000"/>
          </a:xfrm>
          <a:prstGeom prst="rect">
            <a:avLst/>
          </a:prstGeom>
          <a:noFill/>
        </p:spPr>
      </p:pic>
      <p:pic>
        <p:nvPicPr>
          <p:cNvPr id="4" name="Рисунок 3" descr="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3348" y="3714752"/>
            <a:ext cx="1491930" cy="2328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229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C00000"/>
                </a:solidFill>
              </a:rPr>
              <a:t>You can wear a belt </a:t>
            </a:r>
          </a:p>
          <a:p>
            <a:pPr eaLnBrk="1" hangingPunct="1">
              <a:spcBef>
                <a:spcPct val="50000"/>
              </a:spcBef>
            </a:pPr>
            <a:endParaRPr lang="en-US" sz="60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C00000"/>
                </a:solidFill>
              </a:rPr>
              <a:t>with a skirt, dress or trousers.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9155" name="Picture 3" descr="cur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00042"/>
            <a:ext cx="2540000" cy="1676400"/>
          </a:xfrm>
          <a:prstGeom prst="rect">
            <a:avLst/>
          </a:prstGeom>
          <a:noFill/>
        </p:spPr>
      </p:pic>
      <p:pic>
        <p:nvPicPr>
          <p:cNvPr id="4" name="Рисунок 3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398231"/>
            <a:ext cx="1571636" cy="184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00034" y="500042"/>
            <a:ext cx="822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C00000"/>
                </a:solidFill>
              </a:rPr>
              <a:t>A businessman usually wears   a </a:t>
            </a:r>
            <a:r>
              <a:rPr lang="uk-UA" sz="6000" dirty="0" smtClean="0">
                <a:solidFill>
                  <a:srgbClr val="C00000"/>
                </a:solidFill>
              </a:rPr>
              <a:t>     </a:t>
            </a:r>
            <a:r>
              <a:rPr lang="en-US" sz="6000" dirty="0" smtClean="0">
                <a:solidFill>
                  <a:srgbClr val="C00000"/>
                </a:solidFill>
              </a:rPr>
              <a:t>tie      with a shirt.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6083" name="Picture 3" descr="cur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00174"/>
            <a:ext cx="2897190" cy="2540000"/>
          </a:xfrm>
          <a:prstGeom prst="rect">
            <a:avLst/>
          </a:prstGeom>
          <a:noFill/>
        </p:spPr>
      </p:pic>
      <p:pic>
        <p:nvPicPr>
          <p:cNvPr id="4" name="Рисунок 3" descr="34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571876"/>
            <a:ext cx="1500198" cy="25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C00000"/>
                </a:solidFill>
              </a:rPr>
              <a:t>Women like wearing         fur coats in winter.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5059" name="Picture 3" descr="cur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124200" cy="2540000"/>
          </a:xfrm>
          <a:prstGeom prst="rect">
            <a:avLst/>
          </a:prstGeom>
          <a:noFill/>
        </p:spPr>
      </p:pic>
      <p:pic>
        <p:nvPicPr>
          <p:cNvPr id="4" name="Рисунок 3" descr="fur-co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978008"/>
            <a:ext cx="2026768" cy="2615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22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C00000"/>
                </a:solidFill>
              </a:rPr>
              <a:t>For our PE classes we usually wear tracksuits and   trainers</a:t>
            </a:r>
            <a:r>
              <a:rPr lang="uk-UA" sz="6000" dirty="0" smtClean="0">
                <a:solidFill>
                  <a:srgbClr val="C00000"/>
                </a:solidFill>
              </a:rPr>
              <a:t>   </a:t>
            </a:r>
            <a:r>
              <a:rPr lang="en-US" sz="6000" dirty="0" smtClean="0">
                <a:solidFill>
                  <a:srgbClr val="C00000"/>
                </a:solidFill>
              </a:rPr>
              <a:t>.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1987" name="Picture 3" descr="cur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62200"/>
            <a:ext cx="2978168" cy="2540000"/>
          </a:xfrm>
          <a:prstGeom prst="rect">
            <a:avLst/>
          </a:prstGeom>
          <a:noFill/>
        </p:spPr>
      </p:pic>
      <p:pic>
        <p:nvPicPr>
          <p:cNvPr id="4" name="Рисунок 3" descr="4м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5638" y="3429000"/>
            <a:ext cx="2763988" cy="190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229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C00000"/>
                </a:solidFill>
              </a:rPr>
              <a:t>Pupils of our school</a:t>
            </a:r>
            <a:endParaRPr lang="uk-UA" sz="60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uk-UA" sz="60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C00000"/>
                </a:solidFill>
              </a:rPr>
              <a:t> wear waistcoats as </a:t>
            </a:r>
          </a:p>
          <a:p>
            <a:pPr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C00000"/>
                </a:solidFill>
              </a:rPr>
              <a:t>their uniform.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3011" name="Picture 3" descr="cur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6"/>
            <a:ext cx="3733800" cy="2600332"/>
          </a:xfrm>
          <a:prstGeom prst="rect">
            <a:avLst/>
          </a:prstGeom>
          <a:noFill/>
        </p:spPr>
      </p:pic>
      <p:pic>
        <p:nvPicPr>
          <p:cNvPr id="4" name="Рисунок 3" descr="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928670"/>
            <a:ext cx="1571636" cy="2779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85786" y="500042"/>
            <a:ext cx="8077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rgbClr val="C00000"/>
                </a:solidFill>
              </a:rPr>
              <a:t>Let’s </a:t>
            </a:r>
            <a:r>
              <a:rPr lang="en-US" sz="6000" dirty="0" smtClean="0">
                <a:solidFill>
                  <a:srgbClr val="C00000"/>
                </a:solidFill>
              </a:rPr>
              <a:t>write </a:t>
            </a:r>
            <a:r>
              <a:rPr lang="en-US" sz="6000" dirty="0">
                <a:solidFill>
                  <a:srgbClr val="C00000"/>
                </a:solidFill>
              </a:rPr>
              <a:t>our words.  Watch carefully because they will flash on the screen for just a moment.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42910" y="4071942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 dirty="0" smtClean="0"/>
              <a:t> a waistcoat</a:t>
            </a:r>
            <a:endParaRPr lang="en-US" sz="9600" b="1" dirty="0">
              <a:latin typeface="Times New Roman" pitchFamily="18" charset="0"/>
            </a:endParaRPr>
          </a:p>
        </p:txBody>
      </p:sp>
      <p:pic>
        <p:nvPicPr>
          <p:cNvPr id="4" name="Рисунок 3" descr="6726602-clothes-line-with-pe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57166"/>
            <a:ext cx="6143668" cy="1714488"/>
          </a:xfrm>
          <a:prstGeom prst="rect">
            <a:avLst/>
          </a:prstGeom>
        </p:spPr>
      </p:pic>
      <p:pic>
        <p:nvPicPr>
          <p:cNvPr id="3" name="Рисунок 2" descr="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571612"/>
            <a:ext cx="1728796" cy="2361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28662" y="5072074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 dirty="0" smtClean="0"/>
              <a:t> a tie</a:t>
            </a:r>
            <a:endParaRPr lang="en-US" sz="9600" b="1" dirty="0">
              <a:latin typeface="Times New Roman" pitchFamily="18" charset="0"/>
            </a:endParaRPr>
          </a:p>
        </p:txBody>
      </p:sp>
      <p:pic>
        <p:nvPicPr>
          <p:cNvPr id="4" name="Рисунок 3" descr="6726602-clothes-line-with-pe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5286412" cy="1428760"/>
          </a:xfrm>
          <a:prstGeom prst="rect">
            <a:avLst/>
          </a:prstGeom>
        </p:spPr>
      </p:pic>
      <p:pic>
        <p:nvPicPr>
          <p:cNvPr id="3" name="Рисунок 2" descr="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142984"/>
            <a:ext cx="1543059" cy="348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  <a:t>Read the poem,</a:t>
            </a:r>
            <a:b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  <a:t>mind your sounds and intonation, please</a:t>
            </a:r>
            <a:endParaRPr lang="ru-RU" sz="3600" dirty="0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/>
              <a:t>e  sun is   </a:t>
            </a:r>
            <a:r>
              <a:rPr lang="en-US" b="1" dirty="0" smtClean="0">
                <a:solidFill>
                  <a:srgbClr val="FF0000"/>
                </a:solidFill>
              </a:rPr>
              <a:t>sh</a:t>
            </a:r>
            <a:r>
              <a:rPr lang="en-US" b="1" dirty="0" smtClean="0"/>
              <a:t>ini</a:t>
            </a:r>
            <a:r>
              <a:rPr lang="en-US" b="1" dirty="0" smtClean="0">
                <a:solidFill>
                  <a:srgbClr val="FF0000"/>
                </a:solidFill>
              </a:rPr>
              <a:t>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And I am    smili</a:t>
            </a:r>
            <a:r>
              <a:rPr lang="en-US" b="1" dirty="0" smtClean="0">
                <a:solidFill>
                  <a:srgbClr val="FF0000"/>
                </a:solidFill>
              </a:rPr>
              <a:t>ng</a:t>
            </a:r>
            <a:r>
              <a:rPr lang="en-US" b="1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/>
              <a:t>e 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b="1" dirty="0" smtClean="0"/>
              <a:t>ea</a:t>
            </a:r>
            <a:r>
              <a:rPr lang="en-US" b="1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/>
              <a:t>er is   bad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And I am    sad.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</a:t>
            </a:r>
            <a:r>
              <a:rPr lang="en-US" b="1" dirty="0" smtClean="0"/>
              <a:t>en it is   dry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b="1" dirty="0" smtClean="0"/>
              <a:t>e are    fine…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/>
              <a:t>e 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b="1" dirty="0" smtClean="0"/>
              <a:t>ea</a:t>
            </a:r>
            <a:r>
              <a:rPr lang="en-US" b="1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/>
              <a:t>er is    nice,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Isn’t it a   surprise?</a:t>
            </a:r>
            <a:endParaRPr lang="ru-RU" b="1" dirty="0" smtClean="0"/>
          </a:p>
        </p:txBody>
      </p:sp>
      <p:sp>
        <p:nvSpPr>
          <p:cNvPr id="3078" name="Arc 73"/>
          <p:cNvSpPr>
            <a:spLocks/>
          </p:cNvSpPr>
          <p:nvPr/>
        </p:nvSpPr>
        <p:spPr bwMode="auto">
          <a:xfrm flipV="1">
            <a:off x="3276600" y="2852738"/>
            <a:ext cx="358775" cy="288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9" name="Arc 77"/>
          <p:cNvSpPr>
            <a:spLocks/>
          </p:cNvSpPr>
          <p:nvPr/>
        </p:nvSpPr>
        <p:spPr bwMode="auto">
          <a:xfrm flipV="1">
            <a:off x="2339975" y="3933825"/>
            <a:ext cx="360363" cy="2873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0" name="Arc 82"/>
          <p:cNvSpPr>
            <a:spLocks/>
          </p:cNvSpPr>
          <p:nvPr/>
        </p:nvSpPr>
        <p:spPr bwMode="auto">
          <a:xfrm>
            <a:off x="3419475" y="4868863"/>
            <a:ext cx="288925" cy="360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1" name="Arc 84"/>
          <p:cNvSpPr>
            <a:spLocks/>
          </p:cNvSpPr>
          <p:nvPr/>
        </p:nvSpPr>
        <p:spPr bwMode="auto">
          <a:xfrm flipV="1">
            <a:off x="2124075" y="5516563"/>
            <a:ext cx="215900" cy="288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2" name="Arc 85"/>
          <p:cNvSpPr>
            <a:spLocks/>
          </p:cNvSpPr>
          <p:nvPr/>
        </p:nvSpPr>
        <p:spPr bwMode="auto">
          <a:xfrm flipV="1">
            <a:off x="2555875" y="1844675"/>
            <a:ext cx="360363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3" name="Arc 91"/>
          <p:cNvSpPr>
            <a:spLocks/>
          </p:cNvSpPr>
          <p:nvPr/>
        </p:nvSpPr>
        <p:spPr bwMode="auto">
          <a:xfrm>
            <a:off x="2339975" y="2276475"/>
            <a:ext cx="287338" cy="288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4" name="Arc 95"/>
          <p:cNvSpPr>
            <a:spLocks/>
          </p:cNvSpPr>
          <p:nvPr/>
        </p:nvSpPr>
        <p:spPr bwMode="auto">
          <a:xfrm>
            <a:off x="1979613" y="4437063"/>
            <a:ext cx="288925" cy="287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5" name="Arc 98"/>
          <p:cNvSpPr>
            <a:spLocks/>
          </p:cNvSpPr>
          <p:nvPr/>
        </p:nvSpPr>
        <p:spPr bwMode="auto">
          <a:xfrm>
            <a:off x="2339975" y="3357563"/>
            <a:ext cx="287338" cy="2873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41" name="Рисунок 40" descr="1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571612"/>
            <a:ext cx="2000232" cy="1714512"/>
          </a:xfrm>
          <a:prstGeom prst="rect">
            <a:avLst/>
          </a:prstGeom>
        </p:spPr>
      </p:pic>
      <p:pic>
        <p:nvPicPr>
          <p:cNvPr id="42" name="Рисунок 41" descr="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357562"/>
            <a:ext cx="2590807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42910" y="5000636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 dirty="0" smtClean="0"/>
              <a:t> a tracksuit</a:t>
            </a:r>
            <a:endParaRPr lang="en-US" sz="9600" b="1" dirty="0">
              <a:latin typeface="Times New Roman" pitchFamily="18" charset="0"/>
            </a:endParaRPr>
          </a:p>
        </p:txBody>
      </p:sp>
      <p:pic>
        <p:nvPicPr>
          <p:cNvPr id="4" name="Рисунок 3" descr="6726602-clothes-line-with-pe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428604"/>
            <a:ext cx="3857652" cy="1143008"/>
          </a:xfrm>
          <a:prstGeom prst="rect">
            <a:avLst/>
          </a:prstGeom>
        </p:spPr>
      </p:pic>
      <p:pic>
        <p:nvPicPr>
          <p:cNvPr id="3" name="Рисунок 2" descr="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214422"/>
            <a:ext cx="278608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57224" y="4929198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 dirty="0" smtClean="0"/>
              <a:t>trainers</a:t>
            </a:r>
            <a:endParaRPr lang="en-US" sz="9600" b="1" dirty="0">
              <a:latin typeface="Times New Roman" pitchFamily="18" charset="0"/>
            </a:endParaRPr>
          </a:p>
        </p:txBody>
      </p:sp>
      <p:pic>
        <p:nvPicPr>
          <p:cNvPr id="4" name="Рисунок 3" descr="6726602-clothes-line-with-pe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85728"/>
            <a:ext cx="4572032" cy="1214446"/>
          </a:xfrm>
          <a:prstGeom prst="rect">
            <a:avLst/>
          </a:prstGeom>
        </p:spPr>
      </p:pic>
      <p:pic>
        <p:nvPicPr>
          <p:cNvPr id="3" name="Рисунок 2" descr="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565272">
            <a:off x="2953543" y="1954404"/>
            <a:ext cx="3200415" cy="169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28662" y="4572008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 dirty="0" smtClean="0"/>
              <a:t> a cardigan</a:t>
            </a:r>
            <a:endParaRPr lang="en-US" sz="9600" b="1" dirty="0"/>
          </a:p>
        </p:txBody>
      </p:sp>
      <p:pic>
        <p:nvPicPr>
          <p:cNvPr id="4" name="Рисунок 3" descr="6726602-clothes-line-with-pe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85728"/>
            <a:ext cx="4786346" cy="928694"/>
          </a:xfrm>
          <a:prstGeom prst="rect">
            <a:avLst/>
          </a:prstGeom>
        </p:spPr>
      </p:pic>
      <p:pic>
        <p:nvPicPr>
          <p:cNvPr id="3" name="Рисунок 2" descr="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928670"/>
            <a:ext cx="3469499" cy="268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14414" y="4071942"/>
            <a:ext cx="7696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b="1" dirty="0" smtClean="0">
                <a:latin typeface="Times New Roman" pitchFamily="18" charset="0"/>
              </a:rPr>
              <a:t> a fur coat </a:t>
            </a:r>
            <a:endParaRPr lang="en-US" sz="9600" b="1" dirty="0">
              <a:latin typeface="Times New Roman" pitchFamily="18" charset="0"/>
            </a:endParaRPr>
          </a:p>
        </p:txBody>
      </p:sp>
      <p:pic>
        <p:nvPicPr>
          <p:cNvPr id="4" name="Рисунок 3" descr="6726602-clothes-line-with-pe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85728"/>
            <a:ext cx="6715172" cy="1214446"/>
          </a:xfrm>
          <a:prstGeom prst="rect">
            <a:avLst/>
          </a:prstGeom>
        </p:spPr>
      </p:pic>
      <p:pic>
        <p:nvPicPr>
          <p:cNvPr id="3" name="Рисунок 2" descr="8380625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071546"/>
            <a:ext cx="1536298" cy="2381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2209800"/>
          </a:xfrm>
        </p:spPr>
        <p:txBody>
          <a:bodyPr/>
          <a:lstStyle/>
          <a:p>
            <a:r>
              <a:rPr lang="en-US" sz="10500" dirty="0">
                <a:solidFill>
                  <a:srgbClr val="006666"/>
                </a:solidFill>
              </a:rPr>
              <a:t>GREAT JOB!</a:t>
            </a:r>
          </a:p>
        </p:txBody>
      </p:sp>
      <p:pic>
        <p:nvPicPr>
          <p:cNvPr id="20484" name="Picture 4" descr="1st_place_medal_md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352800"/>
            <a:ext cx="166687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6726605-clothes-line-background"/>
          <p:cNvPicPr>
            <a:picLocks noChangeAspect="1" noChangeArrowheads="1"/>
          </p:cNvPicPr>
          <p:nvPr/>
        </p:nvPicPr>
        <p:blipFill>
          <a:blip r:embed="rId2" cstate="print"/>
          <a:srcRect t="4410"/>
          <a:stretch>
            <a:fillRect/>
          </a:stretch>
        </p:blipFill>
        <p:spPr bwMode="auto">
          <a:xfrm>
            <a:off x="1" y="-26988"/>
            <a:ext cx="9251950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911" name="Group 23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914400"/>
        </p:xfrm>
        <a:graphic>
          <a:graphicData uri="http://schemas.openxmlformats.org/drawingml/2006/table">
            <a:tbl>
              <a:tblPr/>
              <a:tblGrid>
                <a:gridCol w="2022475"/>
                <a:gridCol w="2092325"/>
                <a:gridCol w="2092325"/>
                <a:gridCol w="20224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Menswear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Ladieswear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Accessories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Footwear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0" name="Text Box 24"/>
          <p:cNvSpPr txBox="1">
            <a:spLocks noChangeArrowheads="1"/>
          </p:cNvSpPr>
          <p:nvPr/>
        </p:nvSpPr>
        <p:spPr bwMode="auto">
          <a:xfrm rot="-694510">
            <a:off x="250825" y="2060575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raincoat</a:t>
            </a:r>
            <a:endParaRPr lang="ru-RU" sz="2800" b="1" dirty="0"/>
          </a:p>
        </p:txBody>
      </p:sp>
      <p:sp>
        <p:nvSpPr>
          <p:cNvPr id="20501" name="Text Box 25"/>
          <p:cNvSpPr txBox="1">
            <a:spLocks noChangeArrowheads="1"/>
          </p:cNvSpPr>
          <p:nvPr/>
        </p:nvSpPr>
        <p:spPr bwMode="auto">
          <a:xfrm rot="1486974">
            <a:off x="2268538" y="2205038"/>
            <a:ext cx="1017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coat</a:t>
            </a:r>
            <a:endParaRPr lang="ru-RU" sz="3200" b="1" dirty="0"/>
          </a:p>
        </p:txBody>
      </p:sp>
      <p:sp>
        <p:nvSpPr>
          <p:cNvPr id="20502" name="Text Box 26"/>
          <p:cNvSpPr txBox="1">
            <a:spLocks noChangeArrowheads="1"/>
          </p:cNvSpPr>
          <p:nvPr/>
        </p:nvSpPr>
        <p:spPr bwMode="auto">
          <a:xfrm rot="-1236799">
            <a:off x="3348038" y="2420938"/>
            <a:ext cx="1154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boots</a:t>
            </a:r>
            <a:endParaRPr lang="ru-RU" sz="2800" b="1" dirty="0"/>
          </a:p>
        </p:txBody>
      </p:sp>
      <p:sp>
        <p:nvSpPr>
          <p:cNvPr id="20503" name="Text Box 27"/>
          <p:cNvSpPr txBox="1">
            <a:spLocks noChangeArrowheads="1"/>
          </p:cNvSpPr>
          <p:nvPr/>
        </p:nvSpPr>
        <p:spPr bwMode="auto">
          <a:xfrm>
            <a:off x="5292725" y="2420938"/>
            <a:ext cx="2125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sunglasses</a:t>
            </a:r>
            <a:endParaRPr lang="ru-RU" sz="2800" b="1" dirty="0"/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7451725" y="2492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trainers</a:t>
            </a:r>
            <a:endParaRPr lang="ru-RU" sz="3200" b="1" dirty="0"/>
          </a:p>
        </p:txBody>
      </p:sp>
      <p:sp>
        <p:nvSpPr>
          <p:cNvPr id="20505" name="Text Box 29"/>
          <p:cNvSpPr txBox="1">
            <a:spLocks noChangeArrowheads="1"/>
          </p:cNvSpPr>
          <p:nvPr/>
        </p:nvSpPr>
        <p:spPr bwMode="auto">
          <a:xfrm>
            <a:off x="107950" y="2781300"/>
            <a:ext cx="904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belt</a:t>
            </a:r>
            <a:endParaRPr lang="ru-RU" sz="3200" b="1" dirty="0"/>
          </a:p>
        </p:txBody>
      </p:sp>
      <p:sp>
        <p:nvSpPr>
          <p:cNvPr id="20506" name="Text Box 30"/>
          <p:cNvSpPr txBox="1">
            <a:spLocks noChangeArrowheads="1"/>
          </p:cNvSpPr>
          <p:nvPr/>
        </p:nvSpPr>
        <p:spPr bwMode="auto">
          <a:xfrm>
            <a:off x="1331913" y="2924175"/>
            <a:ext cx="1876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umbrella</a:t>
            </a:r>
            <a:endParaRPr lang="ru-RU" sz="3200" b="1" dirty="0"/>
          </a:p>
        </p:txBody>
      </p:sp>
      <p:sp>
        <p:nvSpPr>
          <p:cNvPr id="20507" name="Text Box 31"/>
          <p:cNvSpPr txBox="1">
            <a:spLocks noChangeArrowheads="1"/>
          </p:cNvSpPr>
          <p:nvPr/>
        </p:nvSpPr>
        <p:spPr bwMode="auto">
          <a:xfrm>
            <a:off x="4356100" y="2852738"/>
            <a:ext cx="904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suit</a:t>
            </a:r>
            <a:endParaRPr lang="ru-RU" sz="3200" b="1" dirty="0"/>
          </a:p>
        </p:txBody>
      </p:sp>
      <p:sp>
        <p:nvSpPr>
          <p:cNvPr id="20508" name="Text Box 32"/>
          <p:cNvSpPr txBox="1">
            <a:spLocks noChangeArrowheads="1"/>
          </p:cNvSpPr>
          <p:nvPr/>
        </p:nvSpPr>
        <p:spPr bwMode="auto">
          <a:xfrm>
            <a:off x="5435600" y="3141663"/>
            <a:ext cx="1154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scarf</a:t>
            </a:r>
            <a:endParaRPr lang="ru-RU" sz="3200" b="1" dirty="0"/>
          </a:p>
        </p:txBody>
      </p:sp>
      <p:sp>
        <p:nvSpPr>
          <p:cNvPr id="20509" name="Text Box 33"/>
          <p:cNvSpPr txBox="1">
            <a:spLocks noChangeArrowheads="1"/>
          </p:cNvSpPr>
          <p:nvPr/>
        </p:nvSpPr>
        <p:spPr bwMode="auto">
          <a:xfrm>
            <a:off x="6948488" y="3068638"/>
            <a:ext cx="882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cap</a:t>
            </a:r>
            <a:endParaRPr lang="ru-RU" sz="3200" b="1" dirty="0"/>
          </a:p>
        </p:txBody>
      </p:sp>
      <p:sp>
        <p:nvSpPr>
          <p:cNvPr id="20510" name="Text Box 34"/>
          <p:cNvSpPr txBox="1">
            <a:spLocks noChangeArrowheads="1"/>
          </p:cNvSpPr>
          <p:nvPr/>
        </p:nvSpPr>
        <p:spPr bwMode="auto">
          <a:xfrm>
            <a:off x="8027988" y="321310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hat</a:t>
            </a:r>
            <a:endParaRPr lang="ru-RU" sz="3600" b="1" dirty="0"/>
          </a:p>
        </p:txBody>
      </p:sp>
      <p:sp>
        <p:nvSpPr>
          <p:cNvPr id="20511" name="Text Box 35"/>
          <p:cNvSpPr txBox="1">
            <a:spLocks noChangeArrowheads="1"/>
          </p:cNvSpPr>
          <p:nvPr/>
        </p:nvSpPr>
        <p:spPr bwMode="auto">
          <a:xfrm>
            <a:off x="323850" y="3644900"/>
            <a:ext cx="1468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gloves</a:t>
            </a:r>
            <a:endParaRPr lang="ru-RU" sz="3200" b="1" dirty="0"/>
          </a:p>
        </p:txBody>
      </p:sp>
      <p:sp>
        <p:nvSpPr>
          <p:cNvPr id="20512" name="Text Box 36"/>
          <p:cNvSpPr txBox="1">
            <a:spLocks noChangeArrowheads="1"/>
          </p:cNvSpPr>
          <p:nvPr/>
        </p:nvSpPr>
        <p:spPr bwMode="auto">
          <a:xfrm>
            <a:off x="5127625" y="3541713"/>
            <a:ext cx="1370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jumper</a:t>
            </a:r>
            <a:endParaRPr lang="ru-RU" sz="2800" b="1" dirty="0"/>
          </a:p>
        </p:txBody>
      </p:sp>
      <p:sp>
        <p:nvSpPr>
          <p:cNvPr id="20513" name="Text Box 37"/>
          <p:cNvSpPr txBox="1">
            <a:spLocks noChangeArrowheads="1"/>
          </p:cNvSpPr>
          <p:nvPr/>
        </p:nvSpPr>
        <p:spPr bwMode="auto">
          <a:xfrm>
            <a:off x="3687763" y="3492500"/>
            <a:ext cx="1220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jeans</a:t>
            </a:r>
            <a:endParaRPr lang="ru-RU" sz="3200" b="1" dirty="0"/>
          </a:p>
        </p:txBody>
      </p:sp>
      <p:sp>
        <p:nvSpPr>
          <p:cNvPr id="20514" name="Text Box 38"/>
          <p:cNvSpPr txBox="1">
            <a:spLocks noChangeArrowheads="1"/>
          </p:cNvSpPr>
          <p:nvPr/>
        </p:nvSpPr>
        <p:spPr bwMode="auto">
          <a:xfrm>
            <a:off x="2392363" y="3468688"/>
            <a:ext cx="1214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shoes</a:t>
            </a:r>
            <a:endParaRPr lang="ru-RU" sz="2800" b="1" dirty="0"/>
          </a:p>
        </p:txBody>
      </p:sp>
      <p:sp>
        <p:nvSpPr>
          <p:cNvPr id="20515" name="Text Box 39"/>
          <p:cNvSpPr txBox="1">
            <a:spLocks noChangeArrowheads="1"/>
          </p:cNvSpPr>
          <p:nvPr/>
        </p:nvSpPr>
        <p:spPr bwMode="auto">
          <a:xfrm rot="2047368">
            <a:off x="6588125" y="3789363"/>
            <a:ext cx="1333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jacket</a:t>
            </a:r>
            <a:endParaRPr lang="ru-RU" sz="3200" b="1" dirty="0"/>
          </a:p>
        </p:txBody>
      </p:sp>
      <p:sp>
        <p:nvSpPr>
          <p:cNvPr id="20516" name="Text Box 40"/>
          <p:cNvSpPr txBox="1">
            <a:spLocks noChangeArrowheads="1"/>
          </p:cNvSpPr>
          <p:nvPr/>
        </p:nvSpPr>
        <p:spPr bwMode="auto">
          <a:xfrm>
            <a:off x="7308850" y="4652963"/>
            <a:ext cx="1693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sandals</a:t>
            </a:r>
            <a:endParaRPr lang="ru-RU" sz="3200" b="1" dirty="0"/>
          </a:p>
        </p:txBody>
      </p:sp>
      <p:sp>
        <p:nvSpPr>
          <p:cNvPr id="20517" name="Text Box 41"/>
          <p:cNvSpPr txBox="1">
            <a:spLocks noChangeArrowheads="1"/>
          </p:cNvSpPr>
          <p:nvPr/>
        </p:nvSpPr>
        <p:spPr bwMode="auto">
          <a:xfrm>
            <a:off x="7812088" y="3978275"/>
            <a:ext cx="71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tie</a:t>
            </a:r>
            <a:endParaRPr lang="ru-RU" sz="3600" b="1" dirty="0"/>
          </a:p>
        </p:txBody>
      </p:sp>
      <p:sp>
        <p:nvSpPr>
          <p:cNvPr id="20518" name="Text Box 42"/>
          <p:cNvSpPr txBox="1">
            <a:spLocks noChangeArrowheads="1"/>
          </p:cNvSpPr>
          <p:nvPr/>
        </p:nvSpPr>
        <p:spPr bwMode="auto">
          <a:xfrm>
            <a:off x="3759200" y="4283075"/>
            <a:ext cx="1671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fur coat</a:t>
            </a:r>
            <a:endParaRPr lang="ru-RU" sz="3200" b="1" dirty="0"/>
          </a:p>
        </p:txBody>
      </p:sp>
      <p:sp>
        <p:nvSpPr>
          <p:cNvPr id="20519" name="Text Box 43"/>
          <p:cNvSpPr txBox="1">
            <a:spLocks noChangeArrowheads="1"/>
          </p:cNvSpPr>
          <p:nvPr/>
        </p:nvSpPr>
        <p:spPr bwMode="auto">
          <a:xfrm>
            <a:off x="5919788" y="4260850"/>
            <a:ext cx="1331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blouse</a:t>
            </a:r>
            <a:endParaRPr lang="ru-RU" sz="2800" b="1" dirty="0"/>
          </a:p>
        </p:txBody>
      </p:sp>
      <p:sp>
        <p:nvSpPr>
          <p:cNvPr id="20520" name="Text Box 44"/>
          <p:cNvSpPr txBox="1">
            <a:spLocks noChangeArrowheads="1"/>
          </p:cNvSpPr>
          <p:nvPr/>
        </p:nvSpPr>
        <p:spPr bwMode="auto">
          <a:xfrm>
            <a:off x="5487988" y="4859338"/>
            <a:ext cx="1333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socks</a:t>
            </a:r>
            <a:endParaRPr lang="ru-RU" sz="3200" b="1" dirty="0"/>
          </a:p>
        </p:txBody>
      </p:sp>
      <p:sp>
        <p:nvSpPr>
          <p:cNvPr id="20521" name="Text Box 45"/>
          <p:cNvSpPr txBox="1">
            <a:spLocks noChangeArrowheads="1"/>
          </p:cNvSpPr>
          <p:nvPr/>
        </p:nvSpPr>
        <p:spPr bwMode="auto">
          <a:xfrm>
            <a:off x="2124075" y="4149725"/>
            <a:ext cx="160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trousers</a:t>
            </a:r>
            <a:endParaRPr lang="ru-RU" sz="2800" b="1" dirty="0"/>
          </a:p>
        </p:txBody>
      </p:sp>
      <p:sp>
        <p:nvSpPr>
          <p:cNvPr id="20522" name="Text Box 46"/>
          <p:cNvSpPr txBox="1">
            <a:spLocks noChangeArrowheads="1"/>
          </p:cNvSpPr>
          <p:nvPr/>
        </p:nvSpPr>
        <p:spPr bwMode="auto">
          <a:xfrm rot="620348">
            <a:off x="250825" y="4437063"/>
            <a:ext cx="1446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T-shirt</a:t>
            </a:r>
            <a:endParaRPr lang="ru-RU" sz="3200" b="1" dirty="0"/>
          </a:p>
        </p:txBody>
      </p:sp>
      <p:sp>
        <p:nvSpPr>
          <p:cNvPr id="20523" name="Text Box 47"/>
          <p:cNvSpPr txBox="1">
            <a:spLocks noChangeArrowheads="1"/>
          </p:cNvSpPr>
          <p:nvPr/>
        </p:nvSpPr>
        <p:spPr bwMode="auto">
          <a:xfrm>
            <a:off x="2339975" y="4868863"/>
            <a:ext cx="95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shirt</a:t>
            </a:r>
            <a:endParaRPr lang="ru-RU" sz="2800" b="1" dirty="0"/>
          </a:p>
        </p:txBody>
      </p:sp>
      <p:sp>
        <p:nvSpPr>
          <p:cNvPr id="20524" name="Text Box 48"/>
          <p:cNvSpPr txBox="1">
            <a:spLocks noChangeArrowheads="1"/>
          </p:cNvSpPr>
          <p:nvPr/>
        </p:nvSpPr>
        <p:spPr bwMode="auto">
          <a:xfrm>
            <a:off x="611188" y="5229225"/>
            <a:ext cx="104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skirt</a:t>
            </a:r>
            <a:endParaRPr lang="ru-RU" sz="3200" b="1" dirty="0"/>
          </a:p>
        </p:txBody>
      </p:sp>
      <p:sp>
        <p:nvSpPr>
          <p:cNvPr id="20525" name="Text Box 49"/>
          <p:cNvSpPr txBox="1">
            <a:spLocks noChangeArrowheads="1"/>
          </p:cNvSpPr>
          <p:nvPr/>
        </p:nvSpPr>
        <p:spPr bwMode="auto">
          <a:xfrm>
            <a:off x="7092950" y="5373688"/>
            <a:ext cx="167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tracksuit</a:t>
            </a:r>
            <a:endParaRPr lang="ru-RU" sz="2800" b="1" dirty="0"/>
          </a:p>
        </p:txBody>
      </p:sp>
      <p:sp>
        <p:nvSpPr>
          <p:cNvPr id="20526" name="Text Box 50"/>
          <p:cNvSpPr txBox="1">
            <a:spLocks noChangeArrowheads="1"/>
          </p:cNvSpPr>
          <p:nvPr/>
        </p:nvSpPr>
        <p:spPr bwMode="auto">
          <a:xfrm>
            <a:off x="3779838" y="5013325"/>
            <a:ext cx="1423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shorts</a:t>
            </a:r>
            <a:endParaRPr lang="ru-RU" sz="3200" b="1" dirty="0"/>
          </a:p>
        </p:txBody>
      </p:sp>
      <p:sp>
        <p:nvSpPr>
          <p:cNvPr id="20527" name="Text Box 51"/>
          <p:cNvSpPr txBox="1">
            <a:spLocks noChangeArrowheads="1"/>
          </p:cNvSpPr>
          <p:nvPr/>
        </p:nvSpPr>
        <p:spPr bwMode="auto">
          <a:xfrm>
            <a:off x="1979613" y="5516563"/>
            <a:ext cx="1874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cardigan</a:t>
            </a:r>
            <a:endParaRPr lang="ru-RU" sz="3200" b="1" dirty="0"/>
          </a:p>
        </p:txBody>
      </p:sp>
      <p:sp>
        <p:nvSpPr>
          <p:cNvPr id="20528" name="Text Box 52"/>
          <p:cNvSpPr txBox="1">
            <a:spLocks noChangeArrowheads="1"/>
          </p:cNvSpPr>
          <p:nvPr/>
        </p:nvSpPr>
        <p:spPr bwMode="auto">
          <a:xfrm>
            <a:off x="4932363" y="5589588"/>
            <a:ext cx="203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waistcoat</a:t>
            </a:r>
            <a:endParaRPr lang="ru-RU" sz="3200" b="1" dirty="0"/>
          </a:p>
        </p:txBody>
      </p:sp>
      <p:pic>
        <p:nvPicPr>
          <p:cNvPr id="33" name="Рисунок 32" descr="h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785794"/>
            <a:ext cx="1485900" cy="10572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49102"/>
            <a:ext cx="4786314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endParaRPr lang="en-US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Whatever the weather is today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Will tell me what to wear if I go out to play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temperature outside could be ____________or cold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Foggy, smoggy, freezy, breezy, _____________with a storm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 I need a coat?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 I need some boots?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 I need some ___________ or a bathing suit?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I’ve got shorts and sweaters, earmuffs too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Goggles, _____________, lots of hats,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Even have my Grandpa’s spats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Whatever the weather is today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Will tell me what to wear if I go out to play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temperature outside could be warm or cold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_____________, smoggy, freezy, breezy, rainy with a storm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 I need a coat?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 I need some boots?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 I need some mittens or a bathing suit?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I’ve got shorts and_________________, earmuffs too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Goggles, sandals, lots of hats,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Even have my Grandpa’s spats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Whatever the weather is today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Will tell me what ________________if I go out to play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temperature outside could be warm or cold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Foggy, smoggy, freezy, breezy, rainy with a storm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645161">
            <a:off x="6258226" y="4902310"/>
            <a:ext cx="1298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ea typeface="Times New Roman" pitchFamily="18" charset="0"/>
              </a:rPr>
              <a:t>spats</a:t>
            </a:r>
            <a:endParaRPr lang="ru-RU" sz="3200" b="1" dirty="0"/>
          </a:p>
        </p:txBody>
      </p:sp>
      <p:pic>
        <p:nvPicPr>
          <p:cNvPr id="5" name="Рисунок 4" descr="imagк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714356"/>
            <a:ext cx="2324100" cy="1971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497396">
            <a:off x="6165406" y="517824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Times New Roman" pitchFamily="18" charset="0"/>
              </a:rPr>
              <a:t>earmuffs </a:t>
            </a:r>
            <a:endParaRPr lang="ru-RU" sz="2400" b="1" dirty="0"/>
          </a:p>
        </p:txBody>
      </p:sp>
      <p:pic>
        <p:nvPicPr>
          <p:cNvPr id="6" name="Рисунок 5" descr="smooth-criminal-spats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429000"/>
            <a:ext cx="1762114" cy="1613593"/>
          </a:xfrm>
          <a:prstGeom prst="rect">
            <a:avLst/>
          </a:prstGeom>
        </p:spPr>
      </p:pic>
      <p:pic>
        <p:nvPicPr>
          <p:cNvPr id="7" name="Рисунок 6" descr="3h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4349" y="1857364"/>
            <a:ext cx="1882151" cy="180976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84213" y="461963"/>
            <a:ext cx="424815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Snowy</a:t>
            </a:r>
            <a:endParaRPr lang="ru-RU" sz="4800" b="1" dirty="0">
              <a:solidFill>
                <a:schemeClr val="accent2"/>
              </a:solidFill>
            </a:endParaRPr>
          </a:p>
          <a:p>
            <a:pPr algn="ctr"/>
            <a:r>
              <a:rPr lang="en-US" sz="4800" b="1" dirty="0">
                <a:solidFill>
                  <a:schemeClr val="accent2"/>
                </a:solidFill>
              </a:rPr>
              <a:t>Rainy</a:t>
            </a:r>
            <a:endParaRPr lang="ru-RU" sz="4800" b="1" dirty="0">
              <a:solidFill>
                <a:schemeClr val="accent2"/>
              </a:solidFill>
            </a:endParaRPr>
          </a:p>
          <a:p>
            <a:pPr algn="ctr"/>
            <a:r>
              <a:rPr lang="en-US" sz="4800" b="1" dirty="0">
                <a:solidFill>
                  <a:schemeClr val="accent2"/>
                </a:solidFill>
              </a:rPr>
              <a:t>Sunny</a:t>
            </a:r>
            <a:endParaRPr lang="ru-RU" sz="4800" b="1" dirty="0">
              <a:solidFill>
                <a:schemeClr val="accent2"/>
              </a:solidFill>
            </a:endParaRPr>
          </a:p>
          <a:p>
            <a:pPr algn="ctr"/>
            <a:r>
              <a:rPr lang="en-US" sz="4800" b="1" dirty="0">
                <a:solidFill>
                  <a:schemeClr val="accent2"/>
                </a:solidFill>
              </a:rPr>
              <a:t>Freezing cold</a:t>
            </a:r>
            <a:endParaRPr lang="ru-RU" sz="4800" b="1" dirty="0">
              <a:solidFill>
                <a:schemeClr val="accent2"/>
              </a:solidFill>
            </a:endParaRPr>
          </a:p>
          <a:p>
            <a:pPr algn="ctr"/>
            <a:r>
              <a:rPr lang="en-US" sz="4800" b="1" dirty="0">
                <a:solidFill>
                  <a:schemeClr val="accent2"/>
                </a:solidFill>
              </a:rPr>
              <a:t>A bit chilly</a:t>
            </a:r>
            <a:endParaRPr lang="ru-RU" sz="4800" b="1" dirty="0">
              <a:solidFill>
                <a:schemeClr val="accent2"/>
              </a:solidFill>
            </a:endParaRPr>
          </a:p>
          <a:p>
            <a:pPr algn="ctr"/>
            <a:r>
              <a:rPr lang="en-US" sz="4800" b="1" dirty="0">
                <a:solidFill>
                  <a:schemeClr val="accent2"/>
                </a:solidFill>
              </a:rPr>
              <a:t>Windy</a:t>
            </a:r>
          </a:p>
          <a:p>
            <a:pPr algn="ctr"/>
            <a:r>
              <a:rPr lang="en-US" sz="4800" b="1" dirty="0">
                <a:solidFill>
                  <a:schemeClr val="accent2"/>
                </a:solidFill>
              </a:rPr>
              <a:t>Hot </a:t>
            </a:r>
          </a:p>
          <a:p>
            <a:pPr algn="ctr"/>
            <a:r>
              <a:rPr lang="en-US" sz="4800" b="1" dirty="0">
                <a:solidFill>
                  <a:schemeClr val="accent2"/>
                </a:solidFill>
              </a:rPr>
              <a:t>Warm </a:t>
            </a:r>
          </a:p>
        </p:txBody>
      </p:sp>
      <p:pic>
        <p:nvPicPr>
          <p:cNvPr id="3" name="Рисунок 2" descr="dep_2149585-Cute-suitc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3749" y="642918"/>
            <a:ext cx="3617577" cy="3143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42-spring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073473">
            <a:off x="646418" y="418414"/>
            <a:ext cx="2135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Spring</a:t>
            </a:r>
            <a:endParaRPr lang="ru-RU" sz="4800" dirty="0"/>
          </a:p>
        </p:txBody>
      </p:sp>
      <p:pic>
        <p:nvPicPr>
          <p:cNvPr id="5" name="Picture 5" descr="stock-photo-spring-fashion-101441074"/>
          <p:cNvPicPr>
            <a:picLocks noChangeAspect="1" noChangeArrowheads="1"/>
          </p:cNvPicPr>
          <p:nvPr/>
        </p:nvPicPr>
        <p:blipFill>
          <a:blip r:embed="rId3" cstate="print"/>
          <a:srcRect t="8105" b="24315"/>
          <a:stretch>
            <a:fillRect/>
          </a:stretch>
        </p:blipFill>
        <p:spPr bwMode="auto">
          <a:xfrm rot="20857480">
            <a:off x="5874441" y="645006"/>
            <a:ext cx="28813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ashion-Magazine-Covers-April-2010-i-D-Sp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45771">
            <a:off x="6500826" y="3357562"/>
            <a:ext cx="2047876" cy="2754393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4348" y="1556899"/>
            <a:ext cx="464347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Snow melts, nature awakens from its winter sleep, and the first flowers appear.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As the weather is often changeable in this season, we offer you to mix different kinds of clothes.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If it’s a sunny but a bit chilly day, you can wear a light jacket or a trench coat, shoes, jeans and a shirt or a blouse.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Long, colourful skirts are the most popular ones in the first warm days.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colours, we are sure to be in fashion, are bright green and blue.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Follow our tips and you’ll be an up-to-date person.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2665412" cy="11430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endParaRPr lang="ru-RU" sz="4000" dirty="0" smtClean="0"/>
          </a:p>
        </p:txBody>
      </p:sp>
      <p:pic>
        <p:nvPicPr>
          <p:cNvPr id="7" name="Рисунок 6" descr="dep_2846016-Beautiful-summer-background-with-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"/>
            <a:ext cx="9144000" cy="68732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078529">
            <a:off x="490779" y="276966"/>
            <a:ext cx="37499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Summer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2276475"/>
            <a:ext cx="50323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 descr="clp1875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1224">
            <a:off x="5678538" y="1793539"/>
            <a:ext cx="300196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1662680"/>
            <a:ext cx="521494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7147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School finishes, holidays start, days get longer.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7147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We can   go on holidays, go to the beach, sunbathe, swim and eat ice-cream.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7147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Designers are so kind with us to make shorts very popular in this time of the year.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7147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Sometimes it’s boiling hot and we can’t think of anything but going to the sea.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7147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Multicoloured tops, mini-skirts and light dresses are must haves.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7147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But when men go to work they put on a suit, a shirt and a tie. Women put on a skirt and a blouse.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2285984" y="2285992"/>
            <a:ext cx="5072098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risten ITC" pitchFamily="66" charset="0"/>
              </a:rPr>
              <a:t>What’s</a:t>
            </a:r>
            <a:r>
              <a:rPr lang="fr-FR" sz="5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risten ITC" pitchFamily="66" charset="0"/>
              </a:rPr>
              <a:t>  </a:t>
            </a:r>
          </a:p>
          <a:p>
            <a:pPr algn="ctr">
              <a:defRPr/>
            </a:pPr>
            <a:r>
              <a:rPr lang="fr-FR" sz="5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risten ITC" pitchFamily="66" charset="0"/>
              </a:rPr>
              <a:t>the weather  </a:t>
            </a:r>
            <a:r>
              <a:rPr lang="fr-FR" sz="54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risten ITC" pitchFamily="66" charset="0"/>
              </a:rPr>
              <a:t>like</a:t>
            </a:r>
            <a:r>
              <a:rPr lang="fr-FR" sz="54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risten ITC" pitchFamily="66" charset="0"/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7376_осень-фон-золото-листьев-пространстве-тек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1643050"/>
            <a:ext cx="3960812" cy="5087950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It gets colder, days get shorter.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Indian summer comes, leaves have beautiful colours, and trees shed their leaves.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It rains a lot, and school starts.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To be fashionable wear a black coat and a woolen hat. 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Grey raincoats are this season’s biggest trends, because the weather is rainy.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Don’t forget about a transparent umbrella to enjoy the rainy sky.</a:t>
            </a:r>
            <a:endParaRPr lang="ru-RU" sz="2000" b="1" dirty="0" smtClean="0"/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clp1677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8864">
            <a:off x="4809869" y="1214163"/>
            <a:ext cx="3638976" cy="431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 rot="21016957">
            <a:off x="785786" y="642918"/>
            <a:ext cx="22320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Autumn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_w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5" descr="cutcaster-photo-100659803-Romantic-winter-girl-on-s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31093">
            <a:off x="5943265" y="1031789"/>
            <a:ext cx="276225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 rot="20754424">
            <a:off x="857224" y="928670"/>
            <a:ext cx="292895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Winter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1571612"/>
            <a:ext cx="467519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857364"/>
            <a:ext cx="39290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first frosts come.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The roads are icy and slippery.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Sometimes it’s windy and freezing cold.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But it’s possible to be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up-to-weather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and fashionable at the same time.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One thing that every girl needs in her wardrobe is a dark red or purple scarf.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Put on high boots and a fur coat and you’ll look as a magazine model.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901014" cy="1143000"/>
          </a:xfrm>
        </p:spPr>
        <p:txBody>
          <a:bodyPr/>
          <a:lstStyle/>
          <a:p>
            <a:r>
              <a:rPr lang="en-US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Fashion Tips</a:t>
            </a:r>
            <a:endParaRPr lang="ru-RU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31321b.jpg"/>
          <p:cNvPicPr>
            <a:picLocks noChangeAspect="1"/>
          </p:cNvPicPr>
          <p:nvPr/>
        </p:nvPicPr>
        <p:blipFill>
          <a:blip r:embed="rId2" cstate="print"/>
          <a:srcRect r="78652"/>
          <a:stretch>
            <a:fillRect/>
          </a:stretch>
        </p:blipFill>
        <p:spPr>
          <a:xfrm>
            <a:off x="142844" y="1428736"/>
            <a:ext cx="1357322" cy="485777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2285992"/>
            <a:ext cx="178591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Wear brightly coloured clothes this autumn. In a red hat, red scarf and orange boots you’ll always be in a good mood. When the weather is rainy you can wear a dark blue raincoat and a take a large umbrella with you. You’ll look smart in a striped cardigan and nice jeans, too.</a:t>
            </a:r>
            <a:endParaRPr kumimoji="0" lang="en-US" sz="1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" name="Рисунок 4" descr="autumn-charm-dressup140x1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9687">
            <a:off x="7014519" y="806554"/>
            <a:ext cx="2000232" cy="2714644"/>
          </a:xfrm>
          <a:prstGeom prst="rect">
            <a:avLst/>
          </a:prstGeom>
        </p:spPr>
      </p:pic>
      <p:pic>
        <p:nvPicPr>
          <p:cNvPr id="7" name="Рисунок 6" descr="autumn-fashion140x1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5250" y="1857364"/>
            <a:ext cx="2238386" cy="3143272"/>
          </a:xfrm>
          <a:prstGeom prst="rect">
            <a:avLst/>
          </a:prstGeom>
        </p:spPr>
      </p:pic>
      <p:pic>
        <p:nvPicPr>
          <p:cNvPr id="8" name="Рисунок 7" descr="autumn-trends-dress-u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2987">
            <a:off x="6958369" y="3848754"/>
            <a:ext cx="2000264" cy="2643206"/>
          </a:xfrm>
          <a:prstGeom prst="rect">
            <a:avLst/>
          </a:prstGeom>
        </p:spPr>
      </p:pic>
      <p:pic>
        <p:nvPicPr>
          <p:cNvPr id="9" name="Рисунок 8" descr="3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928670"/>
            <a:ext cx="2128840" cy="22860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625" y="357188"/>
            <a:ext cx="8286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</a:rPr>
              <a:t>W</a:t>
            </a:r>
            <a:r>
              <a:rPr lang="ru-RU" sz="3600" b="1" dirty="0">
                <a:solidFill>
                  <a:srgbClr val="FF3300"/>
                </a:solidFill>
              </a:rPr>
              <a:t>е</a:t>
            </a:r>
            <a:r>
              <a:rPr lang="en-US" sz="3600" b="1" dirty="0">
                <a:solidFill>
                  <a:srgbClr val="FF3300"/>
                </a:solidFill>
              </a:rPr>
              <a:t>’ll weather the weather, </a:t>
            </a:r>
            <a:endParaRPr lang="en-US" sz="3600" b="1" dirty="0" smtClean="0">
              <a:solidFill>
                <a:srgbClr val="FF3300"/>
              </a:solidFill>
            </a:endParaRPr>
          </a:p>
          <a:p>
            <a:r>
              <a:rPr lang="en-US" sz="3600" b="1" dirty="0" smtClean="0">
                <a:solidFill>
                  <a:srgbClr val="FF3300"/>
                </a:solidFill>
              </a:rPr>
              <a:t>Whatever </a:t>
            </a:r>
            <a:r>
              <a:rPr lang="en-US" sz="3600" b="1" dirty="0">
                <a:solidFill>
                  <a:srgbClr val="FF3300"/>
                </a:solidFill>
              </a:rPr>
              <a:t>the weather</a:t>
            </a:r>
            <a:r>
              <a:rPr lang="en-US" sz="3600" b="1" dirty="0" smtClean="0">
                <a:solidFill>
                  <a:srgbClr val="FF3300"/>
                </a:solidFill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Whether we like it or not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FF3300"/>
              </a:solidFill>
            </a:endParaRPr>
          </a:p>
        </p:txBody>
      </p:sp>
      <p:pic>
        <p:nvPicPr>
          <p:cNvPr id="11" name="Picture 2" descr="C:\Documents and Settings\Admin\Рабочий стол\женины документы\солнечно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71678"/>
            <a:ext cx="45005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75"/>
          </a:xfrm>
        </p:spPr>
        <p:txBody>
          <a:bodyPr/>
          <a:lstStyle/>
          <a:p>
            <a:r>
              <a:rPr lang="en-US" sz="6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r>
              <a:rPr lang="en-US" b="1" dirty="0" smtClean="0">
                <a:solidFill>
                  <a:srgbClr val="990000"/>
                </a:solidFill>
              </a:rPr>
              <a:t/>
            </a:r>
            <a:br>
              <a:rPr lang="en-US" b="1" dirty="0" smtClean="0">
                <a:solidFill>
                  <a:srgbClr val="990000"/>
                </a:solidFill>
              </a:rPr>
            </a:br>
            <a:endParaRPr lang="ru-RU" b="1" dirty="0" smtClean="0">
              <a:solidFill>
                <a:srgbClr val="990000"/>
              </a:solidFill>
            </a:endParaRPr>
          </a:p>
        </p:txBody>
      </p:sp>
      <p:pic>
        <p:nvPicPr>
          <p:cNvPr id="4" name="Рисунок 3" descr="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4143380"/>
            <a:ext cx="3286148" cy="1500198"/>
          </a:xfrm>
          <a:prstGeom prst="rect">
            <a:avLst/>
          </a:prstGeom>
        </p:spPr>
      </p:pic>
      <p:pic>
        <p:nvPicPr>
          <p:cNvPr id="5" name="Рисунок 4" descr="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000240"/>
            <a:ext cx="1419233" cy="1562110"/>
          </a:xfrm>
          <a:prstGeom prst="rect">
            <a:avLst/>
          </a:prstGeom>
        </p:spPr>
      </p:pic>
      <p:pic>
        <p:nvPicPr>
          <p:cNvPr id="6" name="Рисунок 5" descr="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928802"/>
            <a:ext cx="2128849" cy="1581160"/>
          </a:xfrm>
          <a:prstGeom prst="rect">
            <a:avLst/>
          </a:prstGeom>
        </p:spPr>
      </p:pic>
      <p:pic>
        <p:nvPicPr>
          <p:cNvPr id="7" name="Рисунок 6" descr="4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071678"/>
            <a:ext cx="2928957" cy="20002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Utilisateur\AppData\Local\Microsoft\Windows\Temporary Internet Files\Content.IE5\S4C0PV05\MC9000229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00042"/>
            <a:ext cx="4071966" cy="4062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71670" y="4714884"/>
            <a:ext cx="50282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It’s sunny</a:t>
            </a:r>
            <a:endParaRPr lang="fr-FR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5" descr="thun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785794"/>
            <a:ext cx="5520153" cy="3978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5918" y="5214950"/>
            <a:ext cx="56521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It’s stormy</a:t>
            </a:r>
            <a:endParaRPr lang="fr-FR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5" descr="C:\Users\Utilisateur\AppData\Local\Microsoft\Windows\Temporary Internet Files\Content.IE5\M4ZJXKMQ\MC9004418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-571528"/>
            <a:ext cx="4762520" cy="47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00232" y="5072074"/>
            <a:ext cx="53079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It’s cloudy</a:t>
            </a:r>
            <a:endParaRPr lang="fr-FR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5" name="Picture 5" descr="C:\Users\Utilisateur\AppData\Local\Microsoft\Windows\Temporary Internet Files\Content.IE5\M4ZJXKMQ\MC9004418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7148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4" descr="fog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642918"/>
            <a:ext cx="5133988" cy="446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4" y="5286388"/>
            <a:ext cx="50104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It’s foggy</a:t>
            </a:r>
            <a:endParaRPr lang="fr-FR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1838</TotalTime>
  <Words>1033</Words>
  <Application>Microsoft Office PowerPoint</Application>
  <PresentationFormat>Экран (4:3)</PresentationFormat>
  <Paragraphs>221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Оформление по умолчанию</vt:lpstr>
      <vt:lpstr>Weather. Clothes</vt:lpstr>
      <vt:lpstr>Презентация PowerPoint</vt:lpstr>
      <vt:lpstr>План уроку</vt:lpstr>
      <vt:lpstr>Read the poem, mind your sounds and intonation, please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What weather do you like/dislike ?</vt:lpstr>
      <vt:lpstr>There is no bad weather – there are bad clothes.</vt:lpstr>
      <vt:lpstr>Презентация PowerPoint</vt:lpstr>
      <vt:lpstr>Презентация PowerPoint</vt:lpstr>
      <vt:lpstr>Презентация PowerPoint</vt:lpstr>
      <vt:lpstr>    </vt:lpstr>
      <vt:lpstr> a fur coat </vt:lpstr>
      <vt:lpstr> a waistcoat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GREAT JOB!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Fashion Tips</vt:lpstr>
      <vt:lpstr>Презентация PowerPoint</vt:lpstr>
      <vt:lpstr>Thank you for your attention! 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25th of April</dc:title>
  <dc:creator>Ничипорук ЛИ</dc:creator>
  <cp:lastModifiedBy>НР</cp:lastModifiedBy>
  <cp:revision>105</cp:revision>
  <dcterms:created xsi:type="dcterms:W3CDTF">2009-04-21T00:56:20Z</dcterms:created>
  <dcterms:modified xsi:type="dcterms:W3CDTF">2014-09-26T10:29:22Z</dcterms:modified>
</cp:coreProperties>
</file>